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Roboto Condensed"/>
      <p:regular r:id="rId50"/>
      <p:bold r:id="rId51"/>
      <p:italic r:id="rId52"/>
      <p:boldItalic r:id="rId53"/>
    </p:embeddedFont>
    <p:embeddedFont>
      <p:font typeface="Oswald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-bold.fntdata"/><Relationship Id="rId50" Type="http://schemas.openxmlformats.org/officeDocument/2006/relationships/font" Target="fonts/RobotoCondensed-regular.fntdata"/><Relationship Id="rId53" Type="http://schemas.openxmlformats.org/officeDocument/2006/relationships/font" Target="fonts/RobotoCondensed-boldItalic.fntdata"/><Relationship Id="rId52" Type="http://schemas.openxmlformats.org/officeDocument/2006/relationships/font" Target="fonts/RobotoCondensed-italic.fntdata"/><Relationship Id="rId11" Type="http://schemas.openxmlformats.org/officeDocument/2006/relationships/slide" Target="slides/slide7.xml"/><Relationship Id="rId55" Type="http://schemas.openxmlformats.org/officeDocument/2006/relationships/font" Target="fonts/Oswald-bold.fntdata"/><Relationship Id="rId10" Type="http://schemas.openxmlformats.org/officeDocument/2006/relationships/slide" Target="slides/slide6.xml"/><Relationship Id="rId54" Type="http://schemas.openxmlformats.org/officeDocument/2006/relationships/font" Target="fonts/Oswal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Char char="○"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Char char="■"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Char char="●"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Char char="○"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Char char="■"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Char char="●"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Char char="○"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0:30 | 0:30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1:30 | 6:00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6:15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Encourage questions, and note that we’ll have a Q&amp;A with our remaining time.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6:30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1:30 | 8:00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NOTE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Mention how to organize this well to pass it onto the next organizing team(s)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Discussion about how to formulate an ideal budget?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Example emails - good email vs bad email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6:30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10:15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1:15 | 11:30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11:45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1:15 | 13:00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0:45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0:30 | 13:30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Research budgets vs event size, show graphs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2:00 | 15:30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Talk amongst your groups, and we’ll reconvene in a minute to share some of our thoughts.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| 15:45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1:15 | 17:00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0:30 | 17:30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Highlight the following: Attractive cover page, easy to read, not too long, colors pop, stats are bolded, data is clear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Other stats sponsors would like/what else sponsors would wanna see?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0:30 | 18:00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Highlight: Straightforward grid pattern for tiers, clear explanations in appendix where necessary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NOTE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Talk more about how to determine tiers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18:15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1:15 | 19:30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19:45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1:30 | 21:45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0:45 | 1:30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22:00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0:15 | 22:15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0:45 | 25:00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1:30 | 26:30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NOTE</a:t>
            </a:r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Show good vs bad email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2:00 | 24:15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Talk amongst your groups, and we’ll reconvene in a minute to share some of our thoughts.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Not sure about the order here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26:45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1:00 | 27:45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28:00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1:30 | 29:30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2:00 | 24:15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Talk amongst your groups, and we’ll reconvene in a minute to share some of our thoughts.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NOTE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Not sure about the order here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1:45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29:45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0:45 | 30:30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1:30 | 32:00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13:00 | 45:00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0.25 minutes | 2.00 minutes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2:15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1:15 | 3:30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0:15 | 3:45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lang="en"/>
              <a:t>0:45 | 4:30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4BB5D9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5609677" y="2185857"/>
            <a:ext cx="3534592" cy="3432794"/>
            <a:chOff x="6172209" y="2656116"/>
            <a:chExt cx="2971744" cy="2886156"/>
          </a:xfrm>
        </p:grpSpPr>
        <p:sp>
          <p:nvSpPr>
            <p:cNvPr id="10" name="Shape 10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1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5" name="Shape 15"/>
          <p:cNvGrpSpPr/>
          <p:nvPr/>
        </p:nvGrpSpPr>
        <p:grpSpPr>
          <a:xfrm>
            <a:off x="-22" y="-324553"/>
            <a:ext cx="3068563" cy="1910897"/>
            <a:chOff x="-32" y="-215970"/>
            <a:chExt cx="2163550" cy="1347315"/>
          </a:xfrm>
        </p:grpSpPr>
        <p:sp>
          <p:nvSpPr>
            <p:cNvPr id="16" name="Shape 16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1" name="Shape 21"/>
          <p:cNvSpPr txBox="1"/>
          <p:nvPr>
            <p:ph type="ctrTitle"/>
          </p:nvPr>
        </p:nvSpPr>
        <p:spPr>
          <a:xfrm>
            <a:off x="685800" y="2753825"/>
            <a:ext cx="5671499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  <a:defRPr b="1" i="0" sz="5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141" name="Shape 141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6" name="Shape 146"/>
          <p:cNvSpPr txBox="1"/>
          <p:nvPr>
            <p:ph idx="1" type="body"/>
          </p:nvPr>
        </p:nvSpPr>
        <p:spPr>
          <a:xfrm>
            <a:off x="1097775" y="4025300"/>
            <a:ext cx="6948600" cy="5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BB5D9"/>
              </a:buClr>
              <a:buFont typeface="Roboto Condensed"/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2700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2700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2700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47" name="Shape 147"/>
          <p:cNvGrpSpPr/>
          <p:nvPr/>
        </p:nvGrpSpPr>
        <p:grpSpPr>
          <a:xfrm>
            <a:off x="6791640" y="3181573"/>
            <a:ext cx="2352135" cy="2284393"/>
            <a:chOff x="6172209" y="2656116"/>
            <a:chExt cx="2971744" cy="2886156"/>
          </a:xfrm>
        </p:grpSpPr>
        <p:sp>
          <p:nvSpPr>
            <p:cNvPr id="148" name="Shape 148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24" name="Shape 24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29" name="Shape 29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30" name="Shape 30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1031425" y="1149725"/>
            <a:ext cx="5760299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031425" y="1860875"/>
            <a:ext cx="2795999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143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143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143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143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3995771" y="1860875"/>
            <a:ext cx="2795999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143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143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143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143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8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39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40" name="Shape 40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45" name="Shape 45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46" name="Shape 46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solidFill>
          <a:srgbClr val="FF99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Shape 52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53" name="Shape 53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8" name="Shape 58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59" name="Shape 59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64" name="Shape 64"/>
          <p:cNvSpPr txBox="1"/>
          <p:nvPr>
            <p:ph type="ctrTitle"/>
          </p:nvPr>
        </p:nvSpPr>
        <p:spPr>
          <a:xfrm>
            <a:off x="685800" y="2421550"/>
            <a:ext cx="5074499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swald"/>
              <a:buNone/>
              <a:defRPr b="1" i="0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Font typeface="Oswald"/>
              <a:buNone/>
              <a:defRPr b="1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685800" y="3449653"/>
            <a:ext cx="50744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2822775" y="2161800"/>
            <a:ext cx="3498300" cy="819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Char char="»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15240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Char char="⋄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15240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Char char="⋄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15240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Char char="⋄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15240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Char char="⋄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15240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Char char="⋄"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0" i="0" sz="24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68" name="Shape 68"/>
          <p:cNvGrpSpPr/>
          <p:nvPr/>
        </p:nvGrpSpPr>
        <p:grpSpPr>
          <a:xfrm>
            <a:off x="5609677" y="2185857"/>
            <a:ext cx="3534592" cy="3432794"/>
            <a:chOff x="6172209" y="2656116"/>
            <a:chExt cx="2971744" cy="2886156"/>
          </a:xfrm>
        </p:grpSpPr>
        <p:sp>
          <p:nvSpPr>
            <p:cNvPr id="69" name="Shape 69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74" name="Shape 74"/>
          <p:cNvGrpSpPr/>
          <p:nvPr/>
        </p:nvGrpSpPr>
        <p:grpSpPr>
          <a:xfrm>
            <a:off x="-22" y="-324553"/>
            <a:ext cx="3068563" cy="1910897"/>
            <a:chOff x="-32" y="-215970"/>
            <a:chExt cx="2163550" cy="1347315"/>
          </a:xfrm>
        </p:grpSpPr>
        <p:sp>
          <p:nvSpPr>
            <p:cNvPr id="75" name="Shape 75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82" name="Shape 82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87" name="Shape 87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88" name="Shape 88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031425" y="1149725"/>
            <a:ext cx="5760299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031425" y="1777125"/>
            <a:ext cx="5760299" cy="25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270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270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270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Shape 96"/>
          <p:cNvGrpSpPr/>
          <p:nvPr/>
        </p:nvGrpSpPr>
        <p:grpSpPr>
          <a:xfrm>
            <a:off x="6791640" y="3181573"/>
            <a:ext cx="2352135" cy="2284393"/>
            <a:chOff x="6172209" y="2656116"/>
            <a:chExt cx="2971744" cy="2886156"/>
          </a:xfrm>
        </p:grpSpPr>
        <p:sp>
          <p:nvSpPr>
            <p:cNvPr id="97" name="Shape 97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02" name="Shape 102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103" name="Shape 103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8" name="Shape 108"/>
          <p:cNvSpPr txBox="1"/>
          <p:nvPr>
            <p:ph type="title"/>
          </p:nvPr>
        </p:nvSpPr>
        <p:spPr>
          <a:xfrm>
            <a:off x="1031425" y="1149725"/>
            <a:ext cx="6321000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1031425" y="1830425"/>
            <a:ext cx="2037599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016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016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016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016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173274" y="1830425"/>
            <a:ext cx="2037599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016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016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016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016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5315123" y="1830425"/>
            <a:ext cx="2037599" cy="3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01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016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016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016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016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None/>
              <a:defRPr b="0" i="0" sz="16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ansparent Shapes">
    <p:bg>
      <p:bgPr>
        <a:solidFill>
          <a:srgbClr val="3796B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114" name="Shape 114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</p:sp>
      </p:grpSp>
      <p:grpSp>
        <p:nvGrpSpPr>
          <p:cNvPr id="119" name="Shape 119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120" name="Shape 120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Shape 126"/>
          <p:cNvGrpSpPr/>
          <p:nvPr/>
        </p:nvGrpSpPr>
        <p:grpSpPr>
          <a:xfrm>
            <a:off x="6172209" y="2656116"/>
            <a:ext cx="2971744" cy="2886156"/>
            <a:chOff x="6172209" y="2656116"/>
            <a:chExt cx="2971744" cy="2886156"/>
          </a:xfrm>
        </p:grpSpPr>
        <p:sp>
          <p:nvSpPr>
            <p:cNvPr id="127" name="Shape 127"/>
            <p:cNvSpPr/>
            <p:nvPr/>
          </p:nvSpPr>
          <p:spPr>
            <a:xfrm flipH="1" rot="9208626">
              <a:off x="6704902" y="4110434"/>
              <a:ext cx="484232" cy="1204005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flipH="1" rot="9208633">
              <a:off x="7804300" y="3279011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 flipH="1" rot="9208606">
              <a:off x="7481788" y="4276911"/>
              <a:ext cx="408796" cy="1016448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 flipH="1" rot="9208678">
              <a:off x="6287616" y="4657700"/>
              <a:ext cx="229659" cy="57101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8289303" y="2656116"/>
              <a:ext cx="854651" cy="1929079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32" name="Shape 132"/>
          <p:cNvGrpSpPr/>
          <p:nvPr/>
        </p:nvGrpSpPr>
        <p:grpSpPr>
          <a:xfrm>
            <a:off x="-32" y="-228033"/>
            <a:ext cx="2163550" cy="1347315"/>
            <a:chOff x="-32" y="-215970"/>
            <a:chExt cx="2163550" cy="1347315"/>
          </a:xfrm>
        </p:grpSpPr>
        <p:sp>
          <p:nvSpPr>
            <p:cNvPr id="133" name="Shape 133"/>
            <p:cNvSpPr/>
            <p:nvPr/>
          </p:nvSpPr>
          <p:spPr>
            <a:xfrm flipH="1" rot="-1591408">
              <a:off x="1362167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flipH="1" rot="-159137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 flipH="1" rot="-1591339">
              <a:off x="892399" y="-169345"/>
              <a:ext cx="504372" cy="125406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 flipH="1" rot="-1591322">
              <a:off x="1818452" y="-76290"/>
              <a:ext cx="229659" cy="571017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 rot="10800000">
              <a:off x="-32" y="70723"/>
              <a:ext cx="380283" cy="858146"/>
            </a:xfrm>
            <a:custGeom>
              <a:pathLst>
                <a:path extrusionOk="0" h="120000" w="120000">
                  <a:moveTo>
                    <a:pt x="60855" y="0"/>
                  </a:moveTo>
                  <a:lnTo>
                    <a:pt x="0" y="12910"/>
                  </a:lnTo>
                  <a:lnTo>
                    <a:pt x="120000" y="120000"/>
                  </a:lnTo>
                  <a:lnTo>
                    <a:pt x="120000" y="52785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38" name="Shape 138"/>
          <p:cNvSpPr txBox="1"/>
          <p:nvPr>
            <p:ph type="title"/>
          </p:nvPr>
        </p:nvSpPr>
        <p:spPr>
          <a:xfrm>
            <a:off x="1031425" y="1149725"/>
            <a:ext cx="5760299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031425" y="1149725"/>
            <a:ext cx="5760299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>
              <a:spcBef>
                <a:spcPts val="0"/>
              </a:spcBef>
              <a:buClr>
                <a:srgbClr val="3796BF"/>
              </a:buClr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031425" y="1777125"/>
            <a:ext cx="5760299" cy="25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12700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12700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12700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●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○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07896"/>
              </a:buClr>
              <a:buFont typeface="Roboto Condensed"/>
              <a:buChar char="■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IrfaanKhalid/hackathon-sponsorship" TargetMode="External"/><Relationship Id="rId4" Type="http://schemas.openxmlformats.org/officeDocument/2006/relationships/hyperlink" Target="https://goo.gl/aA2CD6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hyperlink" Target="mailto:irfaan@vandyhacks.org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vandyhacks.org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irfaan.me/" TargetMode="External"/><Relationship Id="rId4" Type="http://schemas.openxmlformats.org/officeDocument/2006/relationships/hyperlink" Target="mailto:irfaan@vandyhacks.or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685800" y="2753825"/>
            <a:ext cx="6340800" cy="17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"/>
              <a:t>Hackathon Sponsorship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" sz="3000"/>
              <a:t>Bringing Your Budget to the Next Level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" sz="1800"/>
              <a:t>Irfaan Khalid, VandyHacks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" sz="1800"/>
              <a:t>HackCon V | August 5, 2017 | East Stroudsburg, PA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get down to business.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Split up into </a:t>
            </a:r>
            <a:r>
              <a:rPr b="1" lang="en"/>
              <a:t>groups of 4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 ready to participate in </a:t>
            </a:r>
            <a:r>
              <a:rPr b="1" lang="en"/>
              <a:t>group discussions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Feel free to </a:t>
            </a:r>
            <a:r>
              <a:rPr b="1" lang="en"/>
              <a:t>ask questions!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We’ll also have an </a:t>
            </a:r>
            <a:r>
              <a:rPr b="1" lang="en"/>
              <a:t>open Q&amp;A</a:t>
            </a:r>
            <a:r>
              <a:rPr lang="en"/>
              <a:t> at the end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Bringing Your Budget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t</a:t>
            </a:r>
            <a:r>
              <a:rPr lang="en"/>
              <a:t>o the Next Level</a:t>
            </a:r>
          </a:p>
        </p:txBody>
      </p:sp>
      <p:sp>
        <p:nvSpPr>
          <p:cNvPr id="257" name="Shape 257"/>
          <p:cNvSpPr txBox="1"/>
          <p:nvPr>
            <p:ph idx="1" type="subTitle"/>
          </p:nvPr>
        </p:nvSpPr>
        <p:spPr>
          <a:xfrm>
            <a:off x="685800" y="3449653"/>
            <a:ext cx="5074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Ten</a:t>
            </a:r>
            <a:r>
              <a:rPr i="1" lang="en"/>
              <a:t> tips and tricks to optimize your sponsorship process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81D1EC"/>
                </a:solidFill>
              </a:rPr>
              <a:t>Stay organized,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stay consistent.</a:t>
            </a:r>
          </a:p>
        </p:txBody>
      </p:sp>
      <p:sp>
        <p:nvSpPr>
          <p:cNvPr id="263" name="Shape 263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Shape 264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265" name="Shape 265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Shape 267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268" name="Shape 268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Shape 272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Stay organized, stay consistent.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Have a master spreadsheet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Companies and contacts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Contact ledger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Financial ledger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Establish a workflow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Emails on Tuesdays and Thursdays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It’s a team effort!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Remember: It’s a team effort!</a:t>
            </a:r>
          </a:p>
        </p:txBody>
      </p:sp>
      <p:sp>
        <p:nvSpPr>
          <p:cNvPr id="287" name="Shape 287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Shape 288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289" name="Shape 289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Shape 291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292" name="Shape 292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Shape 296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4294967295"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Remember: It’s a team effort!</a:t>
            </a:r>
          </a:p>
        </p:txBody>
      </p:sp>
      <p:sp>
        <p:nvSpPr>
          <p:cNvPr id="305" name="Shape 305"/>
          <p:cNvSpPr txBox="1"/>
          <p:nvPr>
            <p:ph idx="4294967295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Inside of your organization...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Send emails together!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Work together to find contacts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Seek out each other’s feedback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… and out!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Network with other organizers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Swap contacts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Share strategies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Network, network,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network!</a:t>
            </a:r>
          </a:p>
        </p:txBody>
      </p:sp>
      <p:sp>
        <p:nvSpPr>
          <p:cNvPr id="311" name="Shape 311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Shape 312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313" name="Shape 313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Shape 315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316" name="Shape 316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Shape 320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Network, network, network!</a:t>
            </a: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Career fairs and recruiting events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Talk to other organizers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Only talk to their sponsors on-site with permission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School faculty</a:t>
            </a:r>
          </a:p>
          <a:p>
            <a:pPr indent="0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Be smart with your budget.</a:t>
            </a:r>
          </a:p>
        </p:txBody>
      </p:sp>
      <p:sp>
        <p:nvSpPr>
          <p:cNvPr id="335" name="Shape 335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Shape 336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337" name="Shape 337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Shape 339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340" name="Shape 340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Shape 344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Be smart with your budget.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Budget before you start reaching out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Set reasonable tiers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Have a 10-15% emergency fund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Keep in mind all costs you could have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Including HackCon expenses ;)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4294967295" type="ctrTitle"/>
          </p:nvPr>
        </p:nvSpPr>
        <p:spPr>
          <a:xfrm>
            <a:off x="685800" y="2093550"/>
            <a:ext cx="4924199" cy="7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6000">
                <a:solidFill>
                  <a:srgbClr val="FF9900"/>
                </a:solidFill>
              </a:rPr>
              <a:t>Hi</a:t>
            </a:r>
            <a:r>
              <a:rPr b="1" i="0" lang="en" sz="6000" u="none" cap="none" strike="noStrik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</a:p>
        </p:txBody>
      </p:sp>
      <p:sp>
        <p:nvSpPr>
          <p:cNvPr id="163" name="Shape 163"/>
          <p:cNvSpPr txBox="1"/>
          <p:nvPr>
            <p:ph idx="4294967295" type="subTitle"/>
          </p:nvPr>
        </p:nvSpPr>
        <p:spPr>
          <a:xfrm>
            <a:off x="685800" y="2608683"/>
            <a:ext cx="4924199" cy="195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b="1" lang="en" sz="3600">
                <a:solidFill>
                  <a:srgbClr val="3796BF"/>
                </a:solidFill>
              </a:rPr>
              <a:t>My name is Irfaan Khalid.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b="1" lang="en" sz="1800">
                <a:solidFill>
                  <a:srgbClr val="3796BF"/>
                </a:solidFill>
              </a:rPr>
              <a:t>(Pronouns: He, Him, His)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 love </a:t>
            </a:r>
            <a:r>
              <a:rPr lang="en"/>
              <a:t>hackathon organizing and hackathon sponsorship.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99" y="0"/>
            <a:ext cx="3534000" cy="2603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Budget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$20000 - Food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$20000 - Travel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$20000 - Hacker Experience</a:t>
            </a:r>
          </a:p>
          <a:p>
            <a:pPr indent="-69850"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  8000 - Emergency Fund</a:t>
            </a:r>
          </a:p>
          <a:p>
            <a:pPr indent="-69850"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  5000 - HackCon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  4000 - Venue + Housekeeping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  2500 - Hack Nights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$    500 - Marketing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/>
              <a:t>$80000  - Total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2516100" y="2161800"/>
            <a:ext cx="4111800" cy="81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GROUP DISCUSSION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are some budgeting mistakes you’ve made or seen other organizers make, and how could they have been prevented?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Let your prospectus do the talking.</a:t>
            </a:r>
          </a:p>
        </p:txBody>
      </p:sp>
      <p:sp>
        <p:nvSpPr>
          <p:cNvPr id="370" name="Shape 370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Shape 371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372" name="Shape 372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Shape 374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375" name="Shape 375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Shape 379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Let your prospectus do the talking.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Find a great graphic designer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Include info and stats about past events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Keep it: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Easy-to-read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Clean and simple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Concise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745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474" y="0"/>
            <a:ext cx="3974523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745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474" y="0"/>
            <a:ext cx="3974523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Utilize tools effectively.</a:t>
            </a:r>
          </a:p>
        </p:txBody>
      </p:sp>
      <p:sp>
        <p:nvSpPr>
          <p:cNvPr id="406" name="Shape 406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" name="Shape 407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408" name="Shape 408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Shape 410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411" name="Shape 411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Shape 415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Utilize tools effectively.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Use Google Drive to collaborate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LinkedIn is your friend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Use Hunter.io to find contacts’ email addresses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Have domain-specific email addresses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e.g., </a:t>
            </a:r>
            <a:r>
              <a:rPr i="1" lang="en"/>
              <a:t>irfaan@vandyhacks.org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Use your resources.</a:t>
            </a:r>
          </a:p>
        </p:txBody>
      </p:sp>
      <p:sp>
        <p:nvSpPr>
          <p:cNvPr id="430" name="Shape 430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Shape 431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432" name="Shape 432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Shape 434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435" name="Shape 435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Shape 439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Shape 440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Use your resources.</a:t>
            </a:r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School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Institutional sponsorships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Career center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Career website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Faculty with connections to companies</a:t>
            </a:r>
          </a:p>
        </p:txBody>
      </p:sp>
      <p:sp>
        <p:nvSpPr>
          <p:cNvPr id="449" name="Shape 449"/>
          <p:cNvSpPr txBox="1"/>
          <p:nvPr>
            <p:ph idx="2" type="body"/>
          </p:nvPr>
        </p:nvSpPr>
        <p:spPr>
          <a:xfrm>
            <a:off x="3995771" y="1860875"/>
            <a:ext cx="2796000" cy="306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Community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Companies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Accelerators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Developers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Facts About Me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I’m an organizer for VandyHacks at Vanderbilt University.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I’m a public speaker, photographer, sneakerhead, and occasional rapper.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I dressed up as a squirrel at VandyHacks III last fall.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Be a salesman.</a:t>
            </a:r>
          </a:p>
        </p:txBody>
      </p:sp>
      <p:sp>
        <p:nvSpPr>
          <p:cNvPr id="455" name="Shape 455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Shape 456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457" name="Shape 457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Shape 459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460" name="Shape 460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Shape 464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Shape 467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02.gif"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912" y="1127925"/>
            <a:ext cx="4990174" cy="28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Be a salesman.</a:t>
            </a: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</a:pPr>
            <a:r>
              <a:rPr b="1" lang="en"/>
              <a:t>Know your audience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Cater to the sponsor’s needs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Have a hook 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Know what you can offer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Be a salesman.</a:t>
            </a:r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Initial email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Keep it simple and friendly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Use numbers and stats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End with a question to entice a response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Phone call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Be personable and sell your event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Be prepared to answer questions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Follow up to let the sponsor know you care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2516100" y="2161800"/>
            <a:ext cx="4111800" cy="81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GROUP DISCUSSION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are traits of good salespeople that you’ve found useful in hackathon sponsorship?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Be flexible.</a:t>
            </a:r>
          </a:p>
        </p:txBody>
      </p:sp>
      <p:sp>
        <p:nvSpPr>
          <p:cNvPr id="495" name="Shape 495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Shape 496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497" name="Shape 497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Shape 499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500" name="Shape 500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Shape 504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Shape 506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Shape 507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Be flexible.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Not all companies can sponsor financially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In-kind sponsorships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Food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Swag and stickers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Prizes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Developer tools (e.g., API keys)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4294967295" type="ctrTitle"/>
          </p:nvPr>
        </p:nvSpPr>
        <p:spPr>
          <a:xfrm>
            <a:off x="685800" y="2650150"/>
            <a:ext cx="5291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Put on a good show!</a:t>
            </a:r>
          </a:p>
        </p:txBody>
      </p:sp>
      <p:sp>
        <p:nvSpPr>
          <p:cNvPr id="519" name="Shape 519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0" name="Shape 520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521" name="Shape 521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Shape 523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524" name="Shape 524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Shape 527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Shape 528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Shape 531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Put on a good show!</a:t>
            </a:r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Be diligent and proactive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Prepare travel, lodging, and other logistics information 6-8 weeks in advance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Be friendly and give your sponsors what they need during the event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Ask for feedback at the end of your event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Paper exit surveys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2516100" y="2161800"/>
            <a:ext cx="4111800" cy="81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GROUP DISCUSSION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questions can you ask on sponsor exit surveys to receive valuable feedback?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4294967295" type="ctrTitle"/>
          </p:nvPr>
        </p:nvSpPr>
        <p:spPr>
          <a:xfrm>
            <a:off x="685800" y="952800"/>
            <a:ext cx="3023099" cy="894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3600">
                <a:solidFill>
                  <a:srgbClr val="81D1EC"/>
                </a:solidFill>
              </a:rPr>
              <a:t>$63,800</a:t>
            </a:r>
          </a:p>
        </p:txBody>
      </p:sp>
      <p:sp>
        <p:nvSpPr>
          <p:cNvPr id="176" name="Shape 176"/>
          <p:cNvSpPr txBox="1"/>
          <p:nvPr>
            <p:ph idx="4294967295" type="subTitle"/>
          </p:nvPr>
        </p:nvSpPr>
        <p:spPr>
          <a:xfrm>
            <a:off x="685800" y="1639532"/>
            <a:ext cx="302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lang="en" sz="2400">
                <a:solidFill>
                  <a:srgbClr val="81D1EC"/>
                </a:solidFill>
              </a:rPr>
              <a:t>Total budget</a:t>
            </a:r>
          </a:p>
        </p:txBody>
      </p:sp>
      <p:sp>
        <p:nvSpPr>
          <p:cNvPr id="177" name="Shape 177"/>
          <p:cNvSpPr txBox="1"/>
          <p:nvPr>
            <p:ph idx="4294967295" type="ctrTitle"/>
          </p:nvPr>
        </p:nvSpPr>
        <p:spPr>
          <a:xfrm>
            <a:off x="3352800" y="3581692"/>
            <a:ext cx="3023099" cy="894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3600"/>
              <a:t>441</a:t>
            </a:r>
          </a:p>
        </p:txBody>
      </p:sp>
      <p:sp>
        <p:nvSpPr>
          <p:cNvPr id="178" name="Shape 178"/>
          <p:cNvSpPr txBox="1"/>
          <p:nvPr>
            <p:ph idx="4294967295" type="subTitle"/>
          </p:nvPr>
        </p:nvSpPr>
        <p:spPr>
          <a:xfrm>
            <a:off x="3352800" y="4217875"/>
            <a:ext cx="302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lang="en" sz="2400">
                <a:solidFill>
                  <a:srgbClr val="3796BF"/>
                </a:solidFill>
              </a:rPr>
              <a:t>Hackers</a:t>
            </a:r>
          </a:p>
        </p:txBody>
      </p:sp>
      <p:sp>
        <p:nvSpPr>
          <p:cNvPr id="179" name="Shape 179"/>
          <p:cNvSpPr txBox="1"/>
          <p:nvPr>
            <p:ph idx="4294967295" type="ctrTitle"/>
          </p:nvPr>
        </p:nvSpPr>
        <p:spPr>
          <a:xfrm>
            <a:off x="2057400" y="2267246"/>
            <a:ext cx="3023099" cy="894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11</a:t>
            </a:r>
          </a:p>
        </p:txBody>
      </p:sp>
      <p:sp>
        <p:nvSpPr>
          <p:cNvPr id="180" name="Shape 180"/>
          <p:cNvSpPr txBox="1"/>
          <p:nvPr>
            <p:ph idx="4294967295" type="subTitle"/>
          </p:nvPr>
        </p:nvSpPr>
        <p:spPr>
          <a:xfrm>
            <a:off x="2057400" y="2979253"/>
            <a:ext cx="3023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lang="en" sz="2400">
                <a:solidFill>
                  <a:srgbClr val="4BB5D9"/>
                </a:solidFill>
              </a:rPr>
              <a:t>Sponsors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What’s next?</a:t>
            </a:r>
          </a:p>
        </p:txBody>
      </p:sp>
      <p:sp>
        <p:nvSpPr>
          <p:cNvPr id="548" name="Shape 548"/>
          <p:cNvSpPr txBox="1"/>
          <p:nvPr>
            <p:ph idx="1" type="subTitle"/>
          </p:nvPr>
        </p:nvSpPr>
        <p:spPr>
          <a:xfrm>
            <a:off x="685800" y="3449653"/>
            <a:ext cx="5074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" type="body"/>
          </p:nvPr>
        </p:nvSpPr>
        <p:spPr>
          <a:xfrm>
            <a:off x="1204950" y="1883775"/>
            <a:ext cx="6734100" cy="81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https://github.com/IrfaanKhalid/hackathon-sponsorship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or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https://goo.gl/aA2CD6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comprehensive guide.</a:t>
            </a: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Copies of this workshop’s slides and notes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Detailed guide with additional topics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Templates and examples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Feel free to use, share, and fork it!</a:t>
            </a:r>
          </a:p>
          <a:p>
            <a:pPr indent="-228600" lvl="1" marL="914400">
              <a:spcBef>
                <a:spcPts val="0"/>
              </a:spcBef>
            </a:pPr>
            <a:r>
              <a:rPr b="1" lang="en"/>
              <a:t>If you have feedback, email me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irfaan@vandyhacks.org</a:t>
            </a:r>
            <a:r>
              <a:rPr b="1" lang="en"/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Questions and Answers</a:t>
            </a:r>
          </a:p>
        </p:txBody>
      </p:sp>
      <p:sp>
        <p:nvSpPr>
          <p:cNvPr id="565" name="Shape 565"/>
          <p:cNvSpPr txBox="1"/>
          <p:nvPr>
            <p:ph idx="1" type="subTitle"/>
          </p:nvPr>
        </p:nvSpPr>
        <p:spPr>
          <a:xfrm>
            <a:off x="685800" y="3449653"/>
            <a:ext cx="5074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I’m a hackathon organizer, AMA.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Pre-Register for VandyHacks IV at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https://vandyhacks.org/</a:t>
            </a:r>
            <a:r>
              <a:rPr lang="en"/>
              <a:t>!</a:t>
            </a:r>
          </a:p>
        </p:txBody>
      </p:sp>
      <p:sp>
        <p:nvSpPr>
          <p:cNvPr id="571" name="Shape 571"/>
          <p:cNvSpPr txBox="1"/>
          <p:nvPr>
            <p:ph idx="1" type="subTitle"/>
          </p:nvPr>
        </p:nvSpPr>
        <p:spPr>
          <a:xfrm>
            <a:off x="685800" y="3449653"/>
            <a:ext cx="5074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Applications open on Monday, August 7!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idx="4294967295" type="ctrTitle"/>
          </p:nvPr>
        </p:nvSpPr>
        <p:spPr>
          <a:xfrm>
            <a:off x="685800" y="2093550"/>
            <a:ext cx="4924199" cy="7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b="1" i="0" lang="en" sz="6000" u="none" cap="none" strike="noStrik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</a:p>
        </p:txBody>
      </p:sp>
      <p:sp>
        <p:nvSpPr>
          <p:cNvPr id="577" name="Shape 577"/>
          <p:cNvSpPr txBox="1"/>
          <p:nvPr>
            <p:ph idx="4294967295" type="subTitle"/>
          </p:nvPr>
        </p:nvSpPr>
        <p:spPr>
          <a:xfrm>
            <a:off x="685800" y="2608683"/>
            <a:ext cx="4924199" cy="195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b="1" lang="en" sz="3600">
                <a:solidFill>
                  <a:srgbClr val="3796BF"/>
                </a:solidFill>
              </a:rPr>
              <a:t>Questions or feedback?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 can find me at: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http://irfaan.me/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</a:pPr>
            <a:r>
              <a:rPr lang="en" u="sng">
                <a:solidFill>
                  <a:schemeClr val="hlink"/>
                </a:solidFill>
                <a:hlinkClick r:id="rId4"/>
              </a:rPr>
              <a:t>irfaan@vandyhacks.org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15725"/>
          <a:stretch/>
        </p:blipFill>
        <p:spPr>
          <a:xfrm>
            <a:off x="0" y="0"/>
            <a:ext cx="914422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4294967295" type="ctrTitle"/>
          </p:nvPr>
        </p:nvSpPr>
        <p:spPr>
          <a:xfrm>
            <a:off x="685800" y="2650150"/>
            <a:ext cx="5291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5000">
                <a:solidFill>
                  <a:srgbClr val="81D1EC"/>
                </a:solidFill>
              </a:rPr>
              <a:t>Hackathon Sponsorship</a:t>
            </a:r>
          </a:p>
        </p:txBody>
      </p:sp>
      <p:sp>
        <p:nvSpPr>
          <p:cNvPr id="191" name="Shape 191"/>
          <p:cNvSpPr txBox="1"/>
          <p:nvPr>
            <p:ph idx="4294967295" type="subTitle"/>
          </p:nvPr>
        </p:nvSpPr>
        <p:spPr>
          <a:xfrm>
            <a:off x="685800" y="3640151"/>
            <a:ext cx="5291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lang="en"/>
              <a:t>is all about finding great companies to support and participate in your event.</a:t>
            </a:r>
          </a:p>
        </p:txBody>
      </p:sp>
      <p:sp>
        <p:nvSpPr>
          <p:cNvPr id="192" name="Shape 192"/>
          <p:cNvSpPr/>
          <p:nvPr/>
        </p:nvSpPr>
        <p:spPr>
          <a:xfrm>
            <a:off x="5858742" y="2615556"/>
            <a:ext cx="282131" cy="26938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Shape 193"/>
          <p:cNvGrpSpPr/>
          <p:nvPr/>
        </p:nvGrpSpPr>
        <p:grpSpPr>
          <a:xfrm>
            <a:off x="5508634" y="1102936"/>
            <a:ext cx="1208684" cy="1209004"/>
            <a:chOff x="6654650" y="3665275"/>
            <a:chExt cx="409099" cy="409124"/>
          </a:xfrm>
        </p:grpSpPr>
        <p:sp>
          <p:nvSpPr>
            <p:cNvPr id="194" name="Shape 194"/>
            <p:cNvSpPr/>
            <p:nvPr/>
          </p:nvSpPr>
          <p:spPr>
            <a:xfrm>
              <a:off x="6808525" y="3819150"/>
              <a:ext cx="211874" cy="2119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6654650" y="3665275"/>
              <a:ext cx="409099" cy="409124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Shape 196"/>
          <p:cNvGrpSpPr/>
          <p:nvPr/>
        </p:nvGrpSpPr>
        <p:grpSpPr>
          <a:xfrm rot="1057032">
            <a:off x="4343722" y="2053161"/>
            <a:ext cx="798554" cy="798613"/>
            <a:chOff x="570875" y="4322250"/>
            <a:chExt cx="443299" cy="443324"/>
          </a:xfrm>
        </p:grpSpPr>
        <p:sp>
          <p:nvSpPr>
            <p:cNvPr id="197" name="Shape 197"/>
            <p:cNvSpPr/>
            <p:nvPr/>
          </p:nvSpPr>
          <p:spPr>
            <a:xfrm>
              <a:off x="570875" y="4322250"/>
              <a:ext cx="443299" cy="443324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581250" y="4634875"/>
              <a:ext cx="47049" cy="47049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Shape 201"/>
          <p:cNvSpPr/>
          <p:nvPr/>
        </p:nvSpPr>
        <p:spPr>
          <a:xfrm rot="2466689">
            <a:off x="4433324" y="1337125"/>
            <a:ext cx="391999" cy="374295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/>
        </p:nvSpPr>
        <p:spPr>
          <a:xfrm rot="-1609379">
            <a:off x="5006588" y="1572617"/>
            <a:ext cx="282080" cy="26934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 rot="2925831">
            <a:off x="6716992" y="1785994"/>
            <a:ext cx="211249" cy="20170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 rot="-1609195">
            <a:off x="5837875" y="434724"/>
            <a:ext cx="190312" cy="18171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658325" y="1318175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BUDGET</a:t>
            </a:r>
          </a:p>
        </p:txBody>
      </p:sp>
      <p:sp>
        <p:nvSpPr>
          <p:cNvPr id="210" name="Shape 210"/>
          <p:cNvSpPr/>
          <p:nvPr/>
        </p:nvSpPr>
        <p:spPr>
          <a:xfrm>
            <a:off x="2763935" y="1318175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BRAINSTORM COMPANIES</a:t>
            </a:r>
          </a:p>
        </p:txBody>
      </p:sp>
      <p:sp>
        <p:nvSpPr>
          <p:cNvPr id="211" name="Shape 211"/>
          <p:cNvSpPr/>
          <p:nvPr/>
        </p:nvSpPr>
        <p:spPr>
          <a:xfrm>
            <a:off x="4869546" y="1318175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NETWORK</a:t>
            </a:r>
          </a:p>
        </p:txBody>
      </p:sp>
      <p:sp>
        <p:nvSpPr>
          <p:cNvPr id="212" name="Shape 212"/>
          <p:cNvSpPr/>
          <p:nvPr/>
        </p:nvSpPr>
        <p:spPr>
          <a:xfrm>
            <a:off x="658312" y="2999100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HOST 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GREAT EVENT!</a:t>
            </a:r>
          </a:p>
        </p:txBody>
      </p:sp>
      <p:sp>
        <p:nvSpPr>
          <p:cNvPr id="213" name="Shape 213"/>
          <p:cNvSpPr/>
          <p:nvPr/>
        </p:nvSpPr>
        <p:spPr>
          <a:xfrm>
            <a:off x="2763923" y="2999100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SEAL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THE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DEAL</a:t>
            </a:r>
          </a:p>
        </p:txBody>
      </p:sp>
      <p:sp>
        <p:nvSpPr>
          <p:cNvPr id="214" name="Shape 214"/>
          <p:cNvSpPr/>
          <p:nvPr/>
        </p:nvSpPr>
        <p:spPr>
          <a:xfrm>
            <a:off x="4869534" y="2999100"/>
            <a:ext cx="1713300" cy="11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REACH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latin typeface="Roboto Condensed"/>
                <a:ea typeface="Roboto Condensed"/>
                <a:cs typeface="Roboto Condensed"/>
                <a:sym typeface="Roboto Condensed"/>
              </a:rPr>
              <a:t>OUT</a:t>
            </a:r>
          </a:p>
        </p:txBody>
      </p:sp>
      <p:sp>
        <p:nvSpPr>
          <p:cNvPr id="215" name="Shape 215"/>
          <p:cNvSpPr/>
          <p:nvPr/>
        </p:nvSpPr>
        <p:spPr>
          <a:xfrm>
            <a:off x="2408925" y="1717025"/>
            <a:ext cx="3177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14537" y="1717025"/>
            <a:ext cx="3177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" name="Shape 217"/>
          <p:cNvSpPr/>
          <p:nvPr/>
        </p:nvSpPr>
        <p:spPr>
          <a:xfrm rot="5400000">
            <a:off x="5567325" y="2557487"/>
            <a:ext cx="3177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" name="Shape 218"/>
          <p:cNvSpPr/>
          <p:nvPr/>
        </p:nvSpPr>
        <p:spPr>
          <a:xfrm flipH="1">
            <a:off x="4514525" y="3397950"/>
            <a:ext cx="3177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" name="Shape 219"/>
          <p:cNvSpPr/>
          <p:nvPr/>
        </p:nvSpPr>
        <p:spPr>
          <a:xfrm flipH="1">
            <a:off x="2408925" y="3397950"/>
            <a:ext cx="3177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4294967295" type="ctrTitle"/>
          </p:nvPr>
        </p:nvSpPr>
        <p:spPr>
          <a:xfrm>
            <a:off x="685800" y="2650150"/>
            <a:ext cx="5291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 sz="4000">
                <a:solidFill>
                  <a:srgbClr val="81D1EC"/>
                </a:solidFill>
              </a:rPr>
              <a:t>Workshop Goals</a:t>
            </a:r>
          </a:p>
        </p:txBody>
      </p:sp>
      <p:sp>
        <p:nvSpPr>
          <p:cNvPr id="225" name="Shape 225"/>
          <p:cNvSpPr/>
          <p:nvPr/>
        </p:nvSpPr>
        <p:spPr>
          <a:xfrm>
            <a:off x="5858742" y="2615556"/>
            <a:ext cx="282000" cy="26940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5508650" y="1102939"/>
            <a:ext cx="1208981" cy="1209226"/>
            <a:chOff x="6654650" y="3665275"/>
            <a:chExt cx="409200" cy="409200"/>
          </a:xfrm>
        </p:grpSpPr>
        <p:sp>
          <p:nvSpPr>
            <p:cNvPr id="227" name="Shape 227"/>
            <p:cNvSpPr/>
            <p:nvPr/>
          </p:nvSpPr>
          <p:spPr>
            <a:xfrm>
              <a:off x="6808525" y="3819150"/>
              <a:ext cx="211800" cy="211800"/>
            </a:xfrm>
            <a:custGeom>
              <a:pathLst>
                <a:path extrusionOk="0" h="120000" w="120000">
                  <a:moveTo>
                    <a:pt x="115497" y="0"/>
                  </a:moveTo>
                  <a:lnTo>
                    <a:pt x="103745" y="15219"/>
                  </a:lnTo>
                  <a:lnTo>
                    <a:pt x="90605" y="30438"/>
                  </a:lnTo>
                  <a:lnTo>
                    <a:pt x="76771" y="45998"/>
                  </a:lnTo>
                  <a:lnTo>
                    <a:pt x="61550" y="61557"/>
                  </a:lnTo>
                  <a:lnTo>
                    <a:pt x="45989" y="76762"/>
                  </a:lnTo>
                  <a:lnTo>
                    <a:pt x="30428" y="90594"/>
                  </a:lnTo>
                  <a:lnTo>
                    <a:pt x="15221" y="103732"/>
                  </a:lnTo>
                  <a:lnTo>
                    <a:pt x="0" y="115497"/>
                  </a:lnTo>
                  <a:lnTo>
                    <a:pt x="6230" y="117225"/>
                  </a:lnTo>
                  <a:lnTo>
                    <a:pt x="12106" y="118598"/>
                  </a:lnTo>
                  <a:lnTo>
                    <a:pt x="18322" y="119292"/>
                  </a:lnTo>
                  <a:lnTo>
                    <a:pt x="24552" y="119985"/>
                  </a:lnTo>
                  <a:lnTo>
                    <a:pt x="30782" y="119985"/>
                  </a:lnTo>
                  <a:lnTo>
                    <a:pt x="36998" y="119646"/>
                  </a:lnTo>
                  <a:lnTo>
                    <a:pt x="42874" y="118952"/>
                  </a:lnTo>
                  <a:lnTo>
                    <a:pt x="49104" y="117564"/>
                  </a:lnTo>
                  <a:lnTo>
                    <a:pt x="54980" y="116191"/>
                  </a:lnTo>
                  <a:lnTo>
                    <a:pt x="61210" y="114110"/>
                  </a:lnTo>
                  <a:lnTo>
                    <a:pt x="66746" y="111689"/>
                  </a:lnTo>
                  <a:lnTo>
                    <a:pt x="72623" y="108928"/>
                  </a:lnTo>
                  <a:lnTo>
                    <a:pt x="78159" y="105460"/>
                  </a:lnTo>
                  <a:lnTo>
                    <a:pt x="83341" y="102005"/>
                  </a:lnTo>
                  <a:lnTo>
                    <a:pt x="88523" y="97857"/>
                  </a:lnTo>
                  <a:lnTo>
                    <a:pt x="93366" y="93369"/>
                  </a:lnTo>
                  <a:lnTo>
                    <a:pt x="97869" y="88527"/>
                  </a:lnTo>
                  <a:lnTo>
                    <a:pt x="102017" y="83331"/>
                  </a:lnTo>
                  <a:lnTo>
                    <a:pt x="105472" y="78150"/>
                  </a:lnTo>
                  <a:lnTo>
                    <a:pt x="108927" y="72614"/>
                  </a:lnTo>
                  <a:lnTo>
                    <a:pt x="111702" y="66739"/>
                  </a:lnTo>
                  <a:lnTo>
                    <a:pt x="114123" y="61203"/>
                  </a:lnTo>
                  <a:lnTo>
                    <a:pt x="116191" y="54988"/>
                  </a:lnTo>
                  <a:lnTo>
                    <a:pt x="117578" y="49098"/>
                  </a:lnTo>
                  <a:lnTo>
                    <a:pt x="118966" y="42883"/>
                  </a:lnTo>
                  <a:lnTo>
                    <a:pt x="119646" y="37008"/>
                  </a:lnTo>
                  <a:lnTo>
                    <a:pt x="120000" y="30778"/>
                  </a:lnTo>
                  <a:lnTo>
                    <a:pt x="120000" y="24549"/>
                  </a:lnTo>
                  <a:lnTo>
                    <a:pt x="119306" y="18334"/>
                  </a:lnTo>
                  <a:lnTo>
                    <a:pt x="118612" y="12104"/>
                  </a:lnTo>
                  <a:lnTo>
                    <a:pt x="117224" y="6229"/>
                  </a:lnTo>
                  <a:lnTo>
                    <a:pt x="115497" y="0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6654650" y="3665275"/>
              <a:ext cx="409200" cy="409200"/>
            </a:xfrm>
            <a:custGeom>
              <a:pathLst>
                <a:path extrusionOk="0" h="120000" w="120000">
                  <a:moveTo>
                    <a:pt x="99584" y="12362"/>
                  </a:moveTo>
                  <a:lnTo>
                    <a:pt x="100295" y="12722"/>
                  </a:lnTo>
                  <a:lnTo>
                    <a:pt x="101014" y="12898"/>
                  </a:lnTo>
                  <a:lnTo>
                    <a:pt x="101549" y="13433"/>
                  </a:lnTo>
                  <a:lnTo>
                    <a:pt x="101909" y="13976"/>
                  </a:lnTo>
                  <a:lnTo>
                    <a:pt x="102268" y="14511"/>
                  </a:lnTo>
                  <a:lnTo>
                    <a:pt x="102444" y="15230"/>
                  </a:lnTo>
                  <a:lnTo>
                    <a:pt x="102627" y="15941"/>
                  </a:lnTo>
                  <a:lnTo>
                    <a:pt x="102627" y="17737"/>
                  </a:lnTo>
                  <a:lnTo>
                    <a:pt x="102092" y="19703"/>
                  </a:lnTo>
                  <a:lnTo>
                    <a:pt x="101373" y="22210"/>
                  </a:lnTo>
                  <a:lnTo>
                    <a:pt x="100295" y="24718"/>
                  </a:lnTo>
                  <a:lnTo>
                    <a:pt x="98865" y="27585"/>
                  </a:lnTo>
                  <a:lnTo>
                    <a:pt x="97076" y="30628"/>
                  </a:lnTo>
                  <a:lnTo>
                    <a:pt x="95279" y="28656"/>
                  </a:lnTo>
                  <a:lnTo>
                    <a:pt x="93490" y="26507"/>
                  </a:lnTo>
                  <a:lnTo>
                    <a:pt x="90982" y="24183"/>
                  </a:lnTo>
                  <a:lnTo>
                    <a:pt x="88298" y="22210"/>
                  </a:lnTo>
                  <a:lnTo>
                    <a:pt x="85614" y="20245"/>
                  </a:lnTo>
                  <a:lnTo>
                    <a:pt x="82923" y="18632"/>
                  </a:lnTo>
                  <a:lnTo>
                    <a:pt x="86150" y="16659"/>
                  </a:lnTo>
                  <a:lnTo>
                    <a:pt x="89369" y="15046"/>
                  </a:lnTo>
                  <a:lnTo>
                    <a:pt x="92060" y="13792"/>
                  </a:lnTo>
                  <a:lnTo>
                    <a:pt x="94744" y="12898"/>
                  </a:lnTo>
                  <a:lnTo>
                    <a:pt x="96893" y="12362"/>
                  </a:lnTo>
                  <a:close/>
                  <a:moveTo>
                    <a:pt x="71285" y="26331"/>
                  </a:moveTo>
                  <a:lnTo>
                    <a:pt x="71821" y="26507"/>
                  </a:lnTo>
                  <a:lnTo>
                    <a:pt x="72715" y="27226"/>
                  </a:lnTo>
                  <a:lnTo>
                    <a:pt x="73434" y="28120"/>
                  </a:lnTo>
                  <a:lnTo>
                    <a:pt x="73610" y="28656"/>
                  </a:lnTo>
                  <a:lnTo>
                    <a:pt x="73610" y="29198"/>
                  </a:lnTo>
                  <a:lnTo>
                    <a:pt x="73610" y="29734"/>
                  </a:lnTo>
                  <a:lnTo>
                    <a:pt x="73434" y="30269"/>
                  </a:lnTo>
                  <a:lnTo>
                    <a:pt x="72715" y="31164"/>
                  </a:lnTo>
                  <a:lnTo>
                    <a:pt x="71821" y="31882"/>
                  </a:lnTo>
                  <a:lnTo>
                    <a:pt x="71285" y="32058"/>
                  </a:lnTo>
                  <a:lnTo>
                    <a:pt x="70207" y="32058"/>
                  </a:lnTo>
                  <a:lnTo>
                    <a:pt x="69672" y="31882"/>
                  </a:lnTo>
                  <a:lnTo>
                    <a:pt x="68777" y="31164"/>
                  </a:lnTo>
                  <a:lnTo>
                    <a:pt x="68059" y="30269"/>
                  </a:lnTo>
                  <a:lnTo>
                    <a:pt x="67883" y="29734"/>
                  </a:lnTo>
                  <a:lnTo>
                    <a:pt x="67883" y="29198"/>
                  </a:lnTo>
                  <a:lnTo>
                    <a:pt x="67883" y="28656"/>
                  </a:lnTo>
                  <a:lnTo>
                    <a:pt x="68059" y="28120"/>
                  </a:lnTo>
                  <a:lnTo>
                    <a:pt x="68777" y="27226"/>
                  </a:lnTo>
                  <a:lnTo>
                    <a:pt x="69672" y="26507"/>
                  </a:lnTo>
                  <a:lnTo>
                    <a:pt x="70207" y="26331"/>
                  </a:lnTo>
                  <a:close/>
                  <a:moveTo>
                    <a:pt x="60000" y="24359"/>
                  </a:moveTo>
                  <a:lnTo>
                    <a:pt x="60894" y="24542"/>
                  </a:lnTo>
                  <a:lnTo>
                    <a:pt x="61613" y="24718"/>
                  </a:lnTo>
                  <a:lnTo>
                    <a:pt x="62331" y="25077"/>
                  </a:lnTo>
                  <a:lnTo>
                    <a:pt x="63043" y="25613"/>
                  </a:lnTo>
                  <a:lnTo>
                    <a:pt x="63585" y="26331"/>
                  </a:lnTo>
                  <a:lnTo>
                    <a:pt x="63937" y="27050"/>
                  </a:lnTo>
                  <a:lnTo>
                    <a:pt x="64297" y="27761"/>
                  </a:lnTo>
                  <a:lnTo>
                    <a:pt x="64297" y="28656"/>
                  </a:lnTo>
                  <a:lnTo>
                    <a:pt x="64297" y="29558"/>
                  </a:lnTo>
                  <a:lnTo>
                    <a:pt x="63937" y="30452"/>
                  </a:lnTo>
                  <a:lnTo>
                    <a:pt x="63585" y="31164"/>
                  </a:lnTo>
                  <a:lnTo>
                    <a:pt x="63043" y="31706"/>
                  </a:lnTo>
                  <a:lnTo>
                    <a:pt x="62331" y="32241"/>
                  </a:lnTo>
                  <a:lnTo>
                    <a:pt x="61613" y="32601"/>
                  </a:lnTo>
                  <a:lnTo>
                    <a:pt x="60894" y="32960"/>
                  </a:lnTo>
                  <a:lnTo>
                    <a:pt x="59105" y="32960"/>
                  </a:lnTo>
                  <a:lnTo>
                    <a:pt x="58386" y="32601"/>
                  </a:lnTo>
                  <a:lnTo>
                    <a:pt x="57675" y="32241"/>
                  </a:lnTo>
                  <a:lnTo>
                    <a:pt x="56956" y="31706"/>
                  </a:lnTo>
                  <a:lnTo>
                    <a:pt x="56421" y="31164"/>
                  </a:lnTo>
                  <a:lnTo>
                    <a:pt x="56062" y="30452"/>
                  </a:lnTo>
                  <a:lnTo>
                    <a:pt x="55702" y="29558"/>
                  </a:lnTo>
                  <a:lnTo>
                    <a:pt x="55702" y="28656"/>
                  </a:lnTo>
                  <a:lnTo>
                    <a:pt x="55702" y="27761"/>
                  </a:lnTo>
                  <a:lnTo>
                    <a:pt x="56062" y="27050"/>
                  </a:lnTo>
                  <a:lnTo>
                    <a:pt x="56421" y="26331"/>
                  </a:lnTo>
                  <a:lnTo>
                    <a:pt x="56956" y="25613"/>
                  </a:lnTo>
                  <a:lnTo>
                    <a:pt x="57675" y="25077"/>
                  </a:lnTo>
                  <a:lnTo>
                    <a:pt x="58386" y="24718"/>
                  </a:lnTo>
                  <a:lnTo>
                    <a:pt x="59105" y="24542"/>
                  </a:lnTo>
                  <a:lnTo>
                    <a:pt x="60000" y="24359"/>
                  </a:lnTo>
                  <a:close/>
                  <a:moveTo>
                    <a:pt x="66629" y="34925"/>
                  </a:moveTo>
                  <a:lnTo>
                    <a:pt x="67164" y="35109"/>
                  </a:lnTo>
                  <a:lnTo>
                    <a:pt x="68059" y="35820"/>
                  </a:lnTo>
                  <a:lnTo>
                    <a:pt x="68594" y="36714"/>
                  </a:lnTo>
                  <a:lnTo>
                    <a:pt x="68777" y="37257"/>
                  </a:lnTo>
                  <a:lnTo>
                    <a:pt x="68777" y="37792"/>
                  </a:lnTo>
                  <a:lnTo>
                    <a:pt x="68777" y="38328"/>
                  </a:lnTo>
                  <a:lnTo>
                    <a:pt x="68594" y="38870"/>
                  </a:lnTo>
                  <a:lnTo>
                    <a:pt x="68059" y="39765"/>
                  </a:lnTo>
                  <a:lnTo>
                    <a:pt x="67164" y="40476"/>
                  </a:lnTo>
                  <a:lnTo>
                    <a:pt x="66629" y="40659"/>
                  </a:lnTo>
                  <a:lnTo>
                    <a:pt x="65375" y="40659"/>
                  </a:lnTo>
                  <a:lnTo>
                    <a:pt x="64839" y="40476"/>
                  </a:lnTo>
                  <a:lnTo>
                    <a:pt x="63937" y="39765"/>
                  </a:lnTo>
                  <a:lnTo>
                    <a:pt x="63402" y="38870"/>
                  </a:lnTo>
                  <a:lnTo>
                    <a:pt x="63226" y="38328"/>
                  </a:lnTo>
                  <a:lnTo>
                    <a:pt x="63043" y="37792"/>
                  </a:lnTo>
                  <a:lnTo>
                    <a:pt x="63226" y="37257"/>
                  </a:lnTo>
                  <a:lnTo>
                    <a:pt x="63402" y="36714"/>
                  </a:lnTo>
                  <a:lnTo>
                    <a:pt x="63937" y="35820"/>
                  </a:lnTo>
                  <a:lnTo>
                    <a:pt x="64839" y="35109"/>
                  </a:lnTo>
                  <a:lnTo>
                    <a:pt x="65375" y="34925"/>
                  </a:lnTo>
                  <a:close/>
                  <a:moveTo>
                    <a:pt x="18626" y="82925"/>
                  </a:moveTo>
                  <a:lnTo>
                    <a:pt x="20239" y="85609"/>
                  </a:lnTo>
                  <a:lnTo>
                    <a:pt x="22212" y="88293"/>
                  </a:lnTo>
                  <a:lnTo>
                    <a:pt x="24184" y="90984"/>
                  </a:lnTo>
                  <a:lnTo>
                    <a:pt x="26509" y="93492"/>
                  </a:lnTo>
                  <a:lnTo>
                    <a:pt x="28658" y="95281"/>
                  </a:lnTo>
                  <a:lnTo>
                    <a:pt x="30630" y="97070"/>
                  </a:lnTo>
                  <a:lnTo>
                    <a:pt x="27587" y="98859"/>
                  </a:lnTo>
                  <a:lnTo>
                    <a:pt x="24720" y="100296"/>
                  </a:lnTo>
                  <a:lnTo>
                    <a:pt x="22212" y="101367"/>
                  </a:lnTo>
                  <a:lnTo>
                    <a:pt x="19704" y="102086"/>
                  </a:lnTo>
                  <a:lnTo>
                    <a:pt x="17731" y="102621"/>
                  </a:lnTo>
                  <a:lnTo>
                    <a:pt x="15942" y="102621"/>
                  </a:lnTo>
                  <a:lnTo>
                    <a:pt x="15223" y="102445"/>
                  </a:lnTo>
                  <a:lnTo>
                    <a:pt x="14512" y="102262"/>
                  </a:lnTo>
                  <a:lnTo>
                    <a:pt x="13969" y="101902"/>
                  </a:lnTo>
                  <a:lnTo>
                    <a:pt x="13434" y="101550"/>
                  </a:lnTo>
                  <a:lnTo>
                    <a:pt x="12899" y="101008"/>
                  </a:lnTo>
                  <a:lnTo>
                    <a:pt x="12715" y="100296"/>
                  </a:lnTo>
                  <a:lnTo>
                    <a:pt x="12363" y="99578"/>
                  </a:lnTo>
                  <a:lnTo>
                    <a:pt x="12363" y="98859"/>
                  </a:lnTo>
                  <a:lnTo>
                    <a:pt x="12363" y="96894"/>
                  </a:lnTo>
                  <a:lnTo>
                    <a:pt x="12899" y="94746"/>
                  </a:lnTo>
                  <a:lnTo>
                    <a:pt x="13793" y="92054"/>
                  </a:lnTo>
                  <a:lnTo>
                    <a:pt x="15047" y="89371"/>
                  </a:lnTo>
                  <a:lnTo>
                    <a:pt x="16660" y="86144"/>
                  </a:lnTo>
                  <a:lnTo>
                    <a:pt x="18626" y="82925"/>
                  </a:lnTo>
                  <a:close/>
                  <a:moveTo>
                    <a:pt x="112652" y="7"/>
                  </a:moveTo>
                  <a:lnTo>
                    <a:pt x="110686" y="183"/>
                  </a:lnTo>
                  <a:lnTo>
                    <a:pt x="108538" y="542"/>
                  </a:lnTo>
                  <a:lnTo>
                    <a:pt x="106206" y="1261"/>
                  </a:lnTo>
                  <a:lnTo>
                    <a:pt x="103698" y="2155"/>
                  </a:lnTo>
                  <a:lnTo>
                    <a:pt x="101014" y="3226"/>
                  </a:lnTo>
                  <a:lnTo>
                    <a:pt x="98147" y="4480"/>
                  </a:lnTo>
                  <a:lnTo>
                    <a:pt x="95279" y="6093"/>
                  </a:lnTo>
                  <a:lnTo>
                    <a:pt x="92236" y="7706"/>
                  </a:lnTo>
                  <a:lnTo>
                    <a:pt x="85790" y="11827"/>
                  </a:lnTo>
                  <a:lnTo>
                    <a:pt x="78809" y="16659"/>
                  </a:lnTo>
                  <a:lnTo>
                    <a:pt x="75582" y="15406"/>
                  </a:lnTo>
                  <a:lnTo>
                    <a:pt x="72180" y="14335"/>
                  </a:lnTo>
                  <a:lnTo>
                    <a:pt x="68777" y="13616"/>
                  </a:lnTo>
                  <a:lnTo>
                    <a:pt x="65375" y="13081"/>
                  </a:lnTo>
                  <a:lnTo>
                    <a:pt x="61972" y="12722"/>
                  </a:lnTo>
                  <a:lnTo>
                    <a:pt x="58386" y="12722"/>
                  </a:lnTo>
                  <a:lnTo>
                    <a:pt x="54984" y="13081"/>
                  </a:lnTo>
                  <a:lnTo>
                    <a:pt x="51581" y="13433"/>
                  </a:lnTo>
                  <a:lnTo>
                    <a:pt x="48178" y="14152"/>
                  </a:lnTo>
                  <a:lnTo>
                    <a:pt x="44776" y="15230"/>
                  </a:lnTo>
                  <a:lnTo>
                    <a:pt x="41557" y="16483"/>
                  </a:lnTo>
                  <a:lnTo>
                    <a:pt x="38330" y="17913"/>
                  </a:lnTo>
                  <a:lnTo>
                    <a:pt x="35103" y="19703"/>
                  </a:lnTo>
                  <a:lnTo>
                    <a:pt x="32243" y="21851"/>
                  </a:lnTo>
                  <a:lnTo>
                    <a:pt x="29376" y="24000"/>
                  </a:lnTo>
                  <a:lnTo>
                    <a:pt x="26509" y="26507"/>
                  </a:lnTo>
                  <a:lnTo>
                    <a:pt x="24001" y="29374"/>
                  </a:lnTo>
                  <a:lnTo>
                    <a:pt x="21852" y="32241"/>
                  </a:lnTo>
                  <a:lnTo>
                    <a:pt x="19704" y="35109"/>
                  </a:lnTo>
                  <a:lnTo>
                    <a:pt x="17914" y="38328"/>
                  </a:lnTo>
                  <a:lnTo>
                    <a:pt x="16477" y="41554"/>
                  </a:lnTo>
                  <a:lnTo>
                    <a:pt x="15223" y="44780"/>
                  </a:lnTo>
                  <a:lnTo>
                    <a:pt x="14153" y="48183"/>
                  </a:lnTo>
                  <a:lnTo>
                    <a:pt x="13434" y="51585"/>
                  </a:lnTo>
                  <a:lnTo>
                    <a:pt x="13075" y="54988"/>
                  </a:lnTo>
                  <a:lnTo>
                    <a:pt x="12715" y="58390"/>
                  </a:lnTo>
                  <a:lnTo>
                    <a:pt x="12715" y="61968"/>
                  </a:lnTo>
                  <a:lnTo>
                    <a:pt x="13075" y="65371"/>
                  </a:lnTo>
                  <a:lnTo>
                    <a:pt x="13617" y="68773"/>
                  </a:lnTo>
                  <a:lnTo>
                    <a:pt x="14329" y="72175"/>
                  </a:lnTo>
                  <a:lnTo>
                    <a:pt x="15406" y="75578"/>
                  </a:lnTo>
                  <a:lnTo>
                    <a:pt x="16660" y="78804"/>
                  </a:lnTo>
                  <a:lnTo>
                    <a:pt x="11821" y="85785"/>
                  </a:lnTo>
                  <a:lnTo>
                    <a:pt x="7707" y="92238"/>
                  </a:lnTo>
                  <a:lnTo>
                    <a:pt x="6093" y="95281"/>
                  </a:lnTo>
                  <a:lnTo>
                    <a:pt x="4480" y="98148"/>
                  </a:lnTo>
                  <a:lnTo>
                    <a:pt x="3226" y="101008"/>
                  </a:lnTo>
                  <a:lnTo>
                    <a:pt x="2148" y="103699"/>
                  </a:lnTo>
                  <a:lnTo>
                    <a:pt x="1253" y="106207"/>
                  </a:lnTo>
                  <a:lnTo>
                    <a:pt x="542" y="108531"/>
                  </a:lnTo>
                  <a:lnTo>
                    <a:pt x="183" y="110680"/>
                  </a:lnTo>
                  <a:lnTo>
                    <a:pt x="0" y="112652"/>
                  </a:lnTo>
                  <a:lnTo>
                    <a:pt x="0" y="114265"/>
                  </a:lnTo>
                  <a:lnTo>
                    <a:pt x="359" y="115871"/>
                  </a:lnTo>
                  <a:lnTo>
                    <a:pt x="901" y="117125"/>
                  </a:lnTo>
                  <a:lnTo>
                    <a:pt x="1796" y="118203"/>
                  </a:lnTo>
                  <a:lnTo>
                    <a:pt x="2507" y="118922"/>
                  </a:lnTo>
                  <a:lnTo>
                    <a:pt x="3585" y="119457"/>
                  </a:lnTo>
                  <a:lnTo>
                    <a:pt x="4656" y="119816"/>
                  </a:lnTo>
                  <a:lnTo>
                    <a:pt x="5910" y="119992"/>
                  </a:lnTo>
                  <a:lnTo>
                    <a:pt x="8601" y="119992"/>
                  </a:lnTo>
                  <a:lnTo>
                    <a:pt x="10215" y="119633"/>
                  </a:lnTo>
                  <a:lnTo>
                    <a:pt x="12004" y="119281"/>
                  </a:lnTo>
                  <a:lnTo>
                    <a:pt x="15766" y="118203"/>
                  </a:lnTo>
                  <a:lnTo>
                    <a:pt x="19880" y="116414"/>
                  </a:lnTo>
                  <a:lnTo>
                    <a:pt x="24360" y="114265"/>
                  </a:lnTo>
                  <a:lnTo>
                    <a:pt x="29017" y="111398"/>
                  </a:lnTo>
                  <a:lnTo>
                    <a:pt x="34209" y="108172"/>
                  </a:lnTo>
                  <a:lnTo>
                    <a:pt x="39401" y="104593"/>
                  </a:lnTo>
                  <a:lnTo>
                    <a:pt x="44959" y="100472"/>
                  </a:lnTo>
                  <a:lnTo>
                    <a:pt x="50686" y="96000"/>
                  </a:lnTo>
                  <a:lnTo>
                    <a:pt x="56597" y="91160"/>
                  </a:lnTo>
                  <a:lnTo>
                    <a:pt x="62507" y="85968"/>
                  </a:lnTo>
                  <a:lnTo>
                    <a:pt x="68418" y="80417"/>
                  </a:lnTo>
                  <a:lnTo>
                    <a:pt x="74505" y="74507"/>
                  </a:lnTo>
                  <a:lnTo>
                    <a:pt x="80415" y="68414"/>
                  </a:lnTo>
                  <a:lnTo>
                    <a:pt x="85966" y="62504"/>
                  </a:lnTo>
                  <a:lnTo>
                    <a:pt x="91165" y="56593"/>
                  </a:lnTo>
                  <a:lnTo>
                    <a:pt x="95998" y="50683"/>
                  </a:lnTo>
                  <a:lnTo>
                    <a:pt x="100479" y="44956"/>
                  </a:lnTo>
                  <a:lnTo>
                    <a:pt x="104593" y="39406"/>
                  </a:lnTo>
                  <a:lnTo>
                    <a:pt x="108178" y="34214"/>
                  </a:lnTo>
                  <a:lnTo>
                    <a:pt x="111405" y="29015"/>
                  </a:lnTo>
                  <a:lnTo>
                    <a:pt x="114265" y="24359"/>
                  </a:lnTo>
                  <a:lnTo>
                    <a:pt x="116414" y="19886"/>
                  </a:lnTo>
                  <a:lnTo>
                    <a:pt x="118210" y="15765"/>
                  </a:lnTo>
                  <a:lnTo>
                    <a:pt x="119281" y="12003"/>
                  </a:lnTo>
                  <a:lnTo>
                    <a:pt x="119640" y="10214"/>
                  </a:lnTo>
                  <a:lnTo>
                    <a:pt x="120000" y="8601"/>
                  </a:lnTo>
                  <a:lnTo>
                    <a:pt x="120000" y="7171"/>
                  </a:lnTo>
                  <a:lnTo>
                    <a:pt x="120000" y="5917"/>
                  </a:lnTo>
                  <a:lnTo>
                    <a:pt x="119816" y="4663"/>
                  </a:lnTo>
                  <a:lnTo>
                    <a:pt x="119464" y="3585"/>
                  </a:lnTo>
                  <a:lnTo>
                    <a:pt x="118922" y="2515"/>
                  </a:lnTo>
                  <a:lnTo>
                    <a:pt x="118210" y="1796"/>
                  </a:lnTo>
                  <a:lnTo>
                    <a:pt x="117132" y="901"/>
                  </a:lnTo>
                  <a:lnTo>
                    <a:pt x="115878" y="366"/>
                  </a:lnTo>
                  <a:lnTo>
                    <a:pt x="114265" y="7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Shape 229"/>
          <p:cNvGrpSpPr/>
          <p:nvPr/>
        </p:nvGrpSpPr>
        <p:grpSpPr>
          <a:xfrm rot="1057032">
            <a:off x="4343744" y="2053047"/>
            <a:ext cx="798734" cy="798734"/>
            <a:chOff x="570875" y="4322250"/>
            <a:chExt cx="443400" cy="443400"/>
          </a:xfrm>
        </p:grpSpPr>
        <p:sp>
          <p:nvSpPr>
            <p:cNvPr id="230" name="Shape 230"/>
            <p:cNvSpPr/>
            <p:nvPr/>
          </p:nvSpPr>
          <p:spPr>
            <a:xfrm>
              <a:off x="570875" y="4322250"/>
              <a:ext cx="443400" cy="443400"/>
            </a:xfrm>
            <a:custGeom>
              <a:pathLst>
                <a:path extrusionOk="0" h="120000" w="120000">
                  <a:moveTo>
                    <a:pt x="88592" y="18352"/>
                  </a:moveTo>
                  <a:lnTo>
                    <a:pt x="89912" y="18514"/>
                  </a:lnTo>
                  <a:lnTo>
                    <a:pt x="91400" y="18846"/>
                  </a:lnTo>
                  <a:lnTo>
                    <a:pt x="92727" y="19340"/>
                  </a:lnTo>
                  <a:lnTo>
                    <a:pt x="93884" y="20003"/>
                  </a:lnTo>
                  <a:lnTo>
                    <a:pt x="95204" y="20666"/>
                  </a:lnTo>
                  <a:lnTo>
                    <a:pt x="96361" y="21492"/>
                  </a:lnTo>
                  <a:lnTo>
                    <a:pt x="97518" y="22486"/>
                  </a:lnTo>
                  <a:lnTo>
                    <a:pt x="98506" y="23637"/>
                  </a:lnTo>
                  <a:lnTo>
                    <a:pt x="99339" y="24794"/>
                  </a:lnTo>
                  <a:lnTo>
                    <a:pt x="99995" y="26120"/>
                  </a:lnTo>
                  <a:lnTo>
                    <a:pt x="100658" y="27277"/>
                  </a:lnTo>
                  <a:lnTo>
                    <a:pt x="101152" y="28597"/>
                  </a:lnTo>
                  <a:lnTo>
                    <a:pt x="101484" y="30086"/>
                  </a:lnTo>
                  <a:lnTo>
                    <a:pt x="101653" y="31405"/>
                  </a:lnTo>
                  <a:lnTo>
                    <a:pt x="101653" y="32894"/>
                  </a:lnTo>
                  <a:lnTo>
                    <a:pt x="101653" y="34220"/>
                  </a:lnTo>
                  <a:lnTo>
                    <a:pt x="101484" y="35540"/>
                  </a:lnTo>
                  <a:lnTo>
                    <a:pt x="101152" y="37029"/>
                  </a:lnTo>
                  <a:lnTo>
                    <a:pt x="100658" y="38348"/>
                  </a:lnTo>
                  <a:lnTo>
                    <a:pt x="99995" y="39506"/>
                  </a:lnTo>
                  <a:lnTo>
                    <a:pt x="99339" y="40825"/>
                  </a:lnTo>
                  <a:lnTo>
                    <a:pt x="98506" y="41982"/>
                  </a:lnTo>
                  <a:lnTo>
                    <a:pt x="97518" y="43139"/>
                  </a:lnTo>
                  <a:lnTo>
                    <a:pt x="90906" y="49588"/>
                  </a:lnTo>
                  <a:lnTo>
                    <a:pt x="90081" y="50252"/>
                  </a:lnTo>
                  <a:lnTo>
                    <a:pt x="89255" y="50746"/>
                  </a:lnTo>
                  <a:lnTo>
                    <a:pt x="88260" y="51077"/>
                  </a:lnTo>
                  <a:lnTo>
                    <a:pt x="87103" y="51240"/>
                  </a:lnTo>
                  <a:lnTo>
                    <a:pt x="86115" y="51077"/>
                  </a:lnTo>
                  <a:lnTo>
                    <a:pt x="85120" y="50746"/>
                  </a:lnTo>
                  <a:lnTo>
                    <a:pt x="84295" y="50252"/>
                  </a:lnTo>
                  <a:lnTo>
                    <a:pt x="83469" y="49588"/>
                  </a:lnTo>
                  <a:lnTo>
                    <a:pt x="70415" y="36528"/>
                  </a:lnTo>
                  <a:lnTo>
                    <a:pt x="69751" y="35702"/>
                  </a:lnTo>
                  <a:lnTo>
                    <a:pt x="69257" y="34877"/>
                  </a:lnTo>
                  <a:lnTo>
                    <a:pt x="68926" y="33889"/>
                  </a:lnTo>
                  <a:lnTo>
                    <a:pt x="68757" y="32894"/>
                  </a:lnTo>
                  <a:lnTo>
                    <a:pt x="68926" y="31737"/>
                  </a:lnTo>
                  <a:lnTo>
                    <a:pt x="69257" y="30749"/>
                  </a:lnTo>
                  <a:lnTo>
                    <a:pt x="69751" y="29923"/>
                  </a:lnTo>
                  <a:lnTo>
                    <a:pt x="70415" y="29091"/>
                  </a:lnTo>
                  <a:lnTo>
                    <a:pt x="76857" y="22486"/>
                  </a:lnTo>
                  <a:lnTo>
                    <a:pt x="78014" y="21492"/>
                  </a:lnTo>
                  <a:lnTo>
                    <a:pt x="79172" y="20666"/>
                  </a:lnTo>
                  <a:lnTo>
                    <a:pt x="80491" y="20003"/>
                  </a:lnTo>
                  <a:lnTo>
                    <a:pt x="81648" y="19340"/>
                  </a:lnTo>
                  <a:lnTo>
                    <a:pt x="82975" y="18846"/>
                  </a:lnTo>
                  <a:lnTo>
                    <a:pt x="84464" y="18514"/>
                  </a:lnTo>
                  <a:lnTo>
                    <a:pt x="85783" y="18352"/>
                  </a:lnTo>
                  <a:close/>
                  <a:moveTo>
                    <a:pt x="56690" y="60003"/>
                  </a:moveTo>
                  <a:lnTo>
                    <a:pt x="57353" y="60165"/>
                  </a:lnTo>
                  <a:lnTo>
                    <a:pt x="57847" y="60328"/>
                  </a:lnTo>
                  <a:lnTo>
                    <a:pt x="58511" y="60659"/>
                  </a:lnTo>
                  <a:lnTo>
                    <a:pt x="59005" y="60991"/>
                  </a:lnTo>
                  <a:lnTo>
                    <a:pt x="59336" y="61485"/>
                  </a:lnTo>
                  <a:lnTo>
                    <a:pt x="59668" y="62148"/>
                  </a:lnTo>
                  <a:lnTo>
                    <a:pt x="59830" y="62642"/>
                  </a:lnTo>
                  <a:lnTo>
                    <a:pt x="60000" y="63305"/>
                  </a:lnTo>
                  <a:lnTo>
                    <a:pt x="59830" y="63968"/>
                  </a:lnTo>
                  <a:lnTo>
                    <a:pt x="59668" y="64625"/>
                  </a:lnTo>
                  <a:lnTo>
                    <a:pt x="59336" y="65126"/>
                  </a:lnTo>
                  <a:lnTo>
                    <a:pt x="59005" y="65620"/>
                  </a:lnTo>
                  <a:lnTo>
                    <a:pt x="41815" y="82808"/>
                  </a:lnTo>
                  <a:lnTo>
                    <a:pt x="41321" y="83302"/>
                  </a:lnTo>
                  <a:lnTo>
                    <a:pt x="40827" y="83633"/>
                  </a:lnTo>
                  <a:lnTo>
                    <a:pt x="40164" y="83796"/>
                  </a:lnTo>
                  <a:lnTo>
                    <a:pt x="38845" y="83796"/>
                  </a:lnTo>
                  <a:lnTo>
                    <a:pt x="38181" y="83633"/>
                  </a:lnTo>
                  <a:lnTo>
                    <a:pt x="37687" y="83302"/>
                  </a:lnTo>
                  <a:lnTo>
                    <a:pt x="37193" y="82808"/>
                  </a:lnTo>
                  <a:lnTo>
                    <a:pt x="36692" y="82314"/>
                  </a:lnTo>
                  <a:lnTo>
                    <a:pt x="36361" y="81813"/>
                  </a:lnTo>
                  <a:lnTo>
                    <a:pt x="36198" y="81157"/>
                  </a:lnTo>
                  <a:lnTo>
                    <a:pt x="36198" y="80493"/>
                  </a:lnTo>
                  <a:lnTo>
                    <a:pt x="36198" y="79830"/>
                  </a:lnTo>
                  <a:lnTo>
                    <a:pt x="36361" y="79174"/>
                  </a:lnTo>
                  <a:lnTo>
                    <a:pt x="36692" y="78673"/>
                  </a:lnTo>
                  <a:lnTo>
                    <a:pt x="37193" y="78179"/>
                  </a:lnTo>
                  <a:lnTo>
                    <a:pt x="54383" y="60991"/>
                  </a:lnTo>
                  <a:lnTo>
                    <a:pt x="54877" y="60659"/>
                  </a:lnTo>
                  <a:lnTo>
                    <a:pt x="55371" y="60328"/>
                  </a:lnTo>
                  <a:lnTo>
                    <a:pt x="56034" y="60165"/>
                  </a:lnTo>
                  <a:lnTo>
                    <a:pt x="56690" y="60003"/>
                  </a:lnTo>
                  <a:close/>
                  <a:moveTo>
                    <a:pt x="100327" y="6"/>
                  </a:moveTo>
                  <a:lnTo>
                    <a:pt x="96692" y="169"/>
                  </a:lnTo>
                  <a:lnTo>
                    <a:pt x="93058" y="338"/>
                  </a:lnTo>
                  <a:lnTo>
                    <a:pt x="89418" y="832"/>
                  </a:lnTo>
                  <a:lnTo>
                    <a:pt x="85783" y="1657"/>
                  </a:lnTo>
                  <a:lnTo>
                    <a:pt x="82312" y="2483"/>
                  </a:lnTo>
                  <a:lnTo>
                    <a:pt x="79009" y="3640"/>
                  </a:lnTo>
                  <a:lnTo>
                    <a:pt x="76032" y="5129"/>
                  </a:lnTo>
                  <a:lnTo>
                    <a:pt x="74543" y="5792"/>
                  </a:lnTo>
                  <a:lnTo>
                    <a:pt x="73385" y="6780"/>
                  </a:lnTo>
                  <a:lnTo>
                    <a:pt x="72066" y="7606"/>
                  </a:lnTo>
                  <a:lnTo>
                    <a:pt x="71071" y="8600"/>
                  </a:lnTo>
                  <a:lnTo>
                    <a:pt x="37518" y="42151"/>
                  </a:lnTo>
                  <a:lnTo>
                    <a:pt x="2646" y="42151"/>
                  </a:lnTo>
                  <a:lnTo>
                    <a:pt x="1658" y="42314"/>
                  </a:lnTo>
                  <a:lnTo>
                    <a:pt x="994" y="42483"/>
                  </a:lnTo>
                  <a:lnTo>
                    <a:pt x="331" y="42815"/>
                  </a:lnTo>
                  <a:lnTo>
                    <a:pt x="0" y="43309"/>
                  </a:lnTo>
                  <a:lnTo>
                    <a:pt x="0" y="43803"/>
                  </a:lnTo>
                  <a:lnTo>
                    <a:pt x="169" y="44466"/>
                  </a:lnTo>
                  <a:lnTo>
                    <a:pt x="500" y="45122"/>
                  </a:lnTo>
                  <a:lnTo>
                    <a:pt x="1157" y="45954"/>
                  </a:lnTo>
                  <a:lnTo>
                    <a:pt x="17520" y="62148"/>
                  </a:lnTo>
                  <a:lnTo>
                    <a:pt x="15375" y="64300"/>
                  </a:lnTo>
                  <a:lnTo>
                    <a:pt x="6449" y="65951"/>
                  </a:lnTo>
                  <a:lnTo>
                    <a:pt x="5454" y="66283"/>
                  </a:lnTo>
                  <a:lnTo>
                    <a:pt x="4628" y="66608"/>
                  </a:lnTo>
                  <a:lnTo>
                    <a:pt x="4134" y="67271"/>
                  </a:lnTo>
                  <a:lnTo>
                    <a:pt x="3803" y="67765"/>
                  </a:lnTo>
                  <a:lnTo>
                    <a:pt x="3803" y="68428"/>
                  </a:lnTo>
                  <a:lnTo>
                    <a:pt x="3965" y="69253"/>
                  </a:lnTo>
                  <a:lnTo>
                    <a:pt x="4297" y="69917"/>
                  </a:lnTo>
                  <a:lnTo>
                    <a:pt x="4960" y="70742"/>
                  </a:lnTo>
                  <a:lnTo>
                    <a:pt x="49253" y="115032"/>
                  </a:lnTo>
                  <a:lnTo>
                    <a:pt x="50085" y="115696"/>
                  </a:lnTo>
                  <a:lnTo>
                    <a:pt x="50742" y="116027"/>
                  </a:lnTo>
                  <a:lnTo>
                    <a:pt x="51567" y="116190"/>
                  </a:lnTo>
                  <a:lnTo>
                    <a:pt x="52230" y="116190"/>
                  </a:lnTo>
                  <a:lnTo>
                    <a:pt x="52725" y="115865"/>
                  </a:lnTo>
                  <a:lnTo>
                    <a:pt x="53388" y="115364"/>
                  </a:lnTo>
                  <a:lnTo>
                    <a:pt x="53719" y="114538"/>
                  </a:lnTo>
                  <a:lnTo>
                    <a:pt x="54051" y="113551"/>
                  </a:lnTo>
                  <a:lnTo>
                    <a:pt x="55702" y="104625"/>
                  </a:lnTo>
                  <a:lnTo>
                    <a:pt x="57847" y="102473"/>
                  </a:lnTo>
                  <a:lnTo>
                    <a:pt x="74049" y="118836"/>
                  </a:lnTo>
                  <a:lnTo>
                    <a:pt x="74874" y="119499"/>
                  </a:lnTo>
                  <a:lnTo>
                    <a:pt x="75538" y="119830"/>
                  </a:lnTo>
                  <a:lnTo>
                    <a:pt x="76194" y="119993"/>
                  </a:lnTo>
                  <a:lnTo>
                    <a:pt x="76695" y="119993"/>
                  </a:lnTo>
                  <a:lnTo>
                    <a:pt x="77189" y="119661"/>
                  </a:lnTo>
                  <a:lnTo>
                    <a:pt x="77520" y="119005"/>
                  </a:lnTo>
                  <a:lnTo>
                    <a:pt x="77683" y="118342"/>
                  </a:lnTo>
                  <a:lnTo>
                    <a:pt x="77852" y="117347"/>
                  </a:lnTo>
                  <a:lnTo>
                    <a:pt x="77852" y="82476"/>
                  </a:lnTo>
                  <a:lnTo>
                    <a:pt x="111398" y="48925"/>
                  </a:lnTo>
                  <a:lnTo>
                    <a:pt x="112393" y="47937"/>
                  </a:lnTo>
                  <a:lnTo>
                    <a:pt x="113219" y="46611"/>
                  </a:lnTo>
                  <a:lnTo>
                    <a:pt x="114213" y="45291"/>
                  </a:lnTo>
                  <a:lnTo>
                    <a:pt x="114870" y="43972"/>
                  </a:lnTo>
                  <a:lnTo>
                    <a:pt x="116359" y="40994"/>
                  </a:lnTo>
                  <a:lnTo>
                    <a:pt x="117516" y="37685"/>
                  </a:lnTo>
                  <a:lnTo>
                    <a:pt x="118341" y="34220"/>
                  </a:lnTo>
                  <a:lnTo>
                    <a:pt x="119167" y="30580"/>
                  </a:lnTo>
                  <a:lnTo>
                    <a:pt x="119668" y="26946"/>
                  </a:lnTo>
                  <a:lnTo>
                    <a:pt x="119830" y="23312"/>
                  </a:lnTo>
                  <a:lnTo>
                    <a:pt x="119993" y="19671"/>
                  </a:lnTo>
                  <a:lnTo>
                    <a:pt x="119993" y="16369"/>
                  </a:lnTo>
                  <a:lnTo>
                    <a:pt x="119830" y="13229"/>
                  </a:lnTo>
                  <a:lnTo>
                    <a:pt x="119499" y="10252"/>
                  </a:lnTo>
                  <a:lnTo>
                    <a:pt x="119005" y="7775"/>
                  </a:lnTo>
                  <a:lnTo>
                    <a:pt x="118511" y="5623"/>
                  </a:lnTo>
                  <a:lnTo>
                    <a:pt x="117847" y="3972"/>
                  </a:lnTo>
                  <a:lnTo>
                    <a:pt x="117353" y="3309"/>
                  </a:lnTo>
                  <a:lnTo>
                    <a:pt x="117022" y="2984"/>
                  </a:lnTo>
                  <a:lnTo>
                    <a:pt x="116690" y="2652"/>
                  </a:lnTo>
                  <a:lnTo>
                    <a:pt x="116027" y="2151"/>
                  </a:lnTo>
                  <a:lnTo>
                    <a:pt x="114376" y="1495"/>
                  </a:lnTo>
                  <a:lnTo>
                    <a:pt x="112230" y="1001"/>
                  </a:lnTo>
                  <a:lnTo>
                    <a:pt x="109747" y="500"/>
                  </a:lnTo>
                  <a:lnTo>
                    <a:pt x="106776" y="169"/>
                  </a:lnTo>
                  <a:lnTo>
                    <a:pt x="103636" y="6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597725" y="4665400"/>
              <a:ext cx="73200" cy="73200"/>
            </a:xfrm>
            <a:custGeom>
              <a:pathLst>
                <a:path extrusionOk="0" h="120000" w="120000">
                  <a:moveTo>
                    <a:pt x="83001" y="40"/>
                  </a:moveTo>
                  <a:lnTo>
                    <a:pt x="76002" y="1023"/>
                  </a:lnTo>
                  <a:lnTo>
                    <a:pt x="69004" y="3028"/>
                  </a:lnTo>
                  <a:lnTo>
                    <a:pt x="62005" y="6016"/>
                  </a:lnTo>
                  <a:lnTo>
                    <a:pt x="56030" y="11009"/>
                  </a:lnTo>
                  <a:lnTo>
                    <a:pt x="50013" y="20013"/>
                  </a:lnTo>
                  <a:lnTo>
                    <a:pt x="41009" y="34010"/>
                  </a:lnTo>
                  <a:lnTo>
                    <a:pt x="23042" y="71009"/>
                  </a:lnTo>
                  <a:lnTo>
                    <a:pt x="7039" y="104979"/>
                  </a:lnTo>
                  <a:lnTo>
                    <a:pt x="40" y="120000"/>
                  </a:lnTo>
                  <a:lnTo>
                    <a:pt x="40" y="120000"/>
                  </a:lnTo>
                  <a:lnTo>
                    <a:pt x="15020" y="113001"/>
                  </a:lnTo>
                  <a:lnTo>
                    <a:pt x="49031" y="96998"/>
                  </a:lnTo>
                  <a:lnTo>
                    <a:pt x="85989" y="78990"/>
                  </a:lnTo>
                  <a:lnTo>
                    <a:pt x="99986" y="69986"/>
                  </a:lnTo>
                  <a:lnTo>
                    <a:pt x="108990" y="64010"/>
                  </a:lnTo>
                  <a:lnTo>
                    <a:pt x="113983" y="57994"/>
                  </a:lnTo>
                  <a:lnTo>
                    <a:pt x="116971" y="50995"/>
                  </a:lnTo>
                  <a:lnTo>
                    <a:pt x="118976" y="43997"/>
                  </a:lnTo>
                  <a:lnTo>
                    <a:pt x="120000" y="36998"/>
                  </a:lnTo>
                  <a:lnTo>
                    <a:pt x="118976" y="30000"/>
                  </a:lnTo>
                  <a:lnTo>
                    <a:pt x="116971" y="23001"/>
                  </a:lnTo>
                  <a:lnTo>
                    <a:pt x="113983" y="17025"/>
                  </a:lnTo>
                  <a:lnTo>
                    <a:pt x="108990" y="11009"/>
                  </a:lnTo>
                  <a:lnTo>
                    <a:pt x="103015" y="6016"/>
                  </a:lnTo>
                  <a:lnTo>
                    <a:pt x="96998" y="3028"/>
                  </a:lnTo>
                  <a:lnTo>
                    <a:pt x="90000" y="1023"/>
                  </a:lnTo>
                  <a:lnTo>
                    <a:pt x="83001" y="4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654525" y="4708150"/>
              <a:ext cx="47100" cy="47100"/>
            </a:xfrm>
            <a:custGeom>
              <a:pathLst>
                <a:path extrusionOk="0" h="120000" w="120000">
                  <a:moveTo>
                    <a:pt x="71706" y="0"/>
                  </a:moveTo>
                  <a:lnTo>
                    <a:pt x="62328" y="1594"/>
                  </a:lnTo>
                  <a:lnTo>
                    <a:pt x="53014" y="4720"/>
                  </a:lnTo>
                  <a:lnTo>
                    <a:pt x="45231" y="9377"/>
                  </a:lnTo>
                  <a:lnTo>
                    <a:pt x="37384" y="15629"/>
                  </a:lnTo>
                  <a:lnTo>
                    <a:pt x="29601" y="24944"/>
                  </a:lnTo>
                  <a:lnTo>
                    <a:pt x="23413" y="38979"/>
                  </a:lnTo>
                  <a:lnTo>
                    <a:pt x="17161" y="56140"/>
                  </a:lnTo>
                  <a:lnTo>
                    <a:pt x="10909" y="74832"/>
                  </a:lnTo>
                  <a:lnTo>
                    <a:pt x="3125" y="107559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4035" y="118468"/>
                  </a:lnTo>
                  <a:lnTo>
                    <a:pt x="46762" y="109090"/>
                  </a:lnTo>
                  <a:lnTo>
                    <a:pt x="63923" y="104433"/>
                  </a:lnTo>
                  <a:lnTo>
                    <a:pt x="81020" y="98181"/>
                  </a:lnTo>
                  <a:lnTo>
                    <a:pt x="96650" y="90398"/>
                  </a:lnTo>
                  <a:lnTo>
                    <a:pt x="105964" y="84146"/>
                  </a:lnTo>
                  <a:lnTo>
                    <a:pt x="112216" y="76363"/>
                  </a:lnTo>
                  <a:lnTo>
                    <a:pt x="116874" y="67049"/>
                  </a:lnTo>
                  <a:lnTo>
                    <a:pt x="120000" y="59202"/>
                  </a:lnTo>
                  <a:lnTo>
                    <a:pt x="120000" y="49888"/>
                  </a:lnTo>
                  <a:lnTo>
                    <a:pt x="120000" y="40510"/>
                  </a:lnTo>
                  <a:lnTo>
                    <a:pt x="116874" y="31196"/>
                  </a:lnTo>
                  <a:lnTo>
                    <a:pt x="112216" y="23413"/>
                  </a:lnTo>
                  <a:lnTo>
                    <a:pt x="105964" y="15629"/>
                  </a:lnTo>
                  <a:lnTo>
                    <a:pt x="98181" y="9377"/>
                  </a:lnTo>
                  <a:lnTo>
                    <a:pt x="90398" y="4720"/>
                  </a:lnTo>
                  <a:lnTo>
                    <a:pt x="81020" y="1594"/>
                  </a:lnTo>
                  <a:lnTo>
                    <a:pt x="71706" y="0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581250" y="4634875"/>
              <a:ext cx="47100" cy="47100"/>
            </a:xfrm>
            <a:custGeom>
              <a:pathLst>
                <a:path extrusionOk="0" h="120000" w="120000">
                  <a:moveTo>
                    <a:pt x="60765" y="63"/>
                  </a:moveTo>
                  <a:lnTo>
                    <a:pt x="52986" y="3124"/>
                  </a:lnTo>
                  <a:lnTo>
                    <a:pt x="43613" y="7842"/>
                  </a:lnTo>
                  <a:lnTo>
                    <a:pt x="35834" y="14027"/>
                  </a:lnTo>
                  <a:lnTo>
                    <a:pt x="29649" y="23400"/>
                  </a:lnTo>
                  <a:lnTo>
                    <a:pt x="21806" y="38958"/>
                  </a:lnTo>
                  <a:lnTo>
                    <a:pt x="15621" y="56110"/>
                  </a:lnTo>
                  <a:lnTo>
                    <a:pt x="10903" y="73198"/>
                  </a:lnTo>
                  <a:lnTo>
                    <a:pt x="1594" y="105908"/>
                  </a:lnTo>
                  <a:lnTo>
                    <a:pt x="63" y="119936"/>
                  </a:lnTo>
                  <a:lnTo>
                    <a:pt x="12497" y="116811"/>
                  </a:lnTo>
                  <a:lnTo>
                    <a:pt x="45207" y="109032"/>
                  </a:lnTo>
                  <a:lnTo>
                    <a:pt x="63889" y="102848"/>
                  </a:lnTo>
                  <a:lnTo>
                    <a:pt x="81041" y="96599"/>
                  </a:lnTo>
                  <a:lnTo>
                    <a:pt x="95005" y="90350"/>
                  </a:lnTo>
                  <a:lnTo>
                    <a:pt x="104378" y="82571"/>
                  </a:lnTo>
                  <a:lnTo>
                    <a:pt x="110626" y="74792"/>
                  </a:lnTo>
                  <a:lnTo>
                    <a:pt x="115281" y="67013"/>
                  </a:lnTo>
                  <a:lnTo>
                    <a:pt x="118405" y="57640"/>
                  </a:lnTo>
                  <a:lnTo>
                    <a:pt x="119936" y="48331"/>
                  </a:lnTo>
                  <a:lnTo>
                    <a:pt x="118405" y="38958"/>
                  </a:lnTo>
                  <a:lnTo>
                    <a:pt x="115281" y="29649"/>
                  </a:lnTo>
                  <a:lnTo>
                    <a:pt x="110626" y="21870"/>
                  </a:lnTo>
                  <a:lnTo>
                    <a:pt x="104378" y="14027"/>
                  </a:lnTo>
                  <a:lnTo>
                    <a:pt x="96599" y="7842"/>
                  </a:lnTo>
                  <a:lnTo>
                    <a:pt x="88820" y="3124"/>
                  </a:lnTo>
                  <a:lnTo>
                    <a:pt x="79447" y="63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Shape 234"/>
          <p:cNvSpPr/>
          <p:nvPr/>
        </p:nvSpPr>
        <p:spPr>
          <a:xfrm rot="2467194">
            <a:off x="4433377" y="1337134"/>
            <a:ext cx="391857" cy="374219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 rot="-1608622">
            <a:off x="5006588" y="1572664"/>
            <a:ext cx="282015" cy="269270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/>
        </p:nvSpPr>
        <p:spPr>
          <a:xfrm rot="2927926">
            <a:off x="6716874" y="1786011"/>
            <a:ext cx="211323" cy="201756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/>
          <p:nvPr/>
        </p:nvSpPr>
        <p:spPr>
          <a:xfrm rot="-1608449">
            <a:off x="5837844" y="434784"/>
            <a:ext cx="190246" cy="181793"/>
          </a:xfrm>
          <a:custGeom>
            <a:pathLst>
              <a:path extrusionOk="0" h="120000" w="120000">
                <a:moveTo>
                  <a:pt x="60000" y="8"/>
                </a:moveTo>
                <a:lnTo>
                  <a:pt x="59421" y="207"/>
                </a:lnTo>
                <a:lnTo>
                  <a:pt x="58645" y="614"/>
                </a:lnTo>
                <a:lnTo>
                  <a:pt x="58066" y="1427"/>
                </a:lnTo>
                <a:lnTo>
                  <a:pt x="57488" y="2439"/>
                </a:lnTo>
                <a:lnTo>
                  <a:pt x="44326" y="34058"/>
                </a:lnTo>
                <a:lnTo>
                  <a:pt x="43748" y="35070"/>
                </a:lnTo>
                <a:lnTo>
                  <a:pt x="42773" y="36290"/>
                </a:lnTo>
                <a:lnTo>
                  <a:pt x="41806" y="37302"/>
                </a:lnTo>
                <a:lnTo>
                  <a:pt x="40649" y="38315"/>
                </a:lnTo>
                <a:lnTo>
                  <a:pt x="39484" y="39128"/>
                </a:lnTo>
                <a:lnTo>
                  <a:pt x="38129" y="39734"/>
                </a:lnTo>
                <a:lnTo>
                  <a:pt x="36973" y="40340"/>
                </a:lnTo>
                <a:lnTo>
                  <a:pt x="35618" y="40547"/>
                </a:lnTo>
                <a:lnTo>
                  <a:pt x="3106" y="43991"/>
                </a:lnTo>
                <a:lnTo>
                  <a:pt x="1941" y="44190"/>
                </a:lnTo>
                <a:lnTo>
                  <a:pt x="974" y="44597"/>
                </a:lnTo>
                <a:lnTo>
                  <a:pt x="396" y="45004"/>
                </a:lnTo>
                <a:lnTo>
                  <a:pt x="7" y="45817"/>
                </a:lnTo>
                <a:lnTo>
                  <a:pt x="7" y="46423"/>
                </a:lnTo>
                <a:lnTo>
                  <a:pt x="198" y="47236"/>
                </a:lnTo>
                <a:lnTo>
                  <a:pt x="586" y="48041"/>
                </a:lnTo>
                <a:lnTo>
                  <a:pt x="1553" y="49053"/>
                </a:lnTo>
                <a:lnTo>
                  <a:pt x="25942" y="71759"/>
                </a:lnTo>
                <a:lnTo>
                  <a:pt x="26909" y="72771"/>
                </a:lnTo>
                <a:lnTo>
                  <a:pt x="27678" y="73983"/>
                </a:lnTo>
                <a:lnTo>
                  <a:pt x="28264" y="75402"/>
                </a:lnTo>
                <a:lnTo>
                  <a:pt x="28843" y="76821"/>
                </a:lnTo>
                <a:lnTo>
                  <a:pt x="29231" y="78240"/>
                </a:lnTo>
                <a:lnTo>
                  <a:pt x="29421" y="79659"/>
                </a:lnTo>
                <a:lnTo>
                  <a:pt x="29421" y="81078"/>
                </a:lnTo>
                <a:lnTo>
                  <a:pt x="29231" y="82497"/>
                </a:lnTo>
                <a:lnTo>
                  <a:pt x="22266" y="116141"/>
                </a:lnTo>
                <a:lnTo>
                  <a:pt x="22068" y="117360"/>
                </a:lnTo>
                <a:lnTo>
                  <a:pt x="22266" y="118174"/>
                </a:lnTo>
                <a:lnTo>
                  <a:pt x="22456" y="118979"/>
                </a:lnTo>
                <a:lnTo>
                  <a:pt x="22844" y="119593"/>
                </a:lnTo>
                <a:lnTo>
                  <a:pt x="23621" y="119792"/>
                </a:lnTo>
                <a:lnTo>
                  <a:pt x="24389" y="119991"/>
                </a:lnTo>
                <a:lnTo>
                  <a:pt x="25356" y="119593"/>
                </a:lnTo>
                <a:lnTo>
                  <a:pt x="26323" y="119186"/>
                </a:lnTo>
                <a:lnTo>
                  <a:pt x="54580" y="101751"/>
                </a:lnTo>
                <a:lnTo>
                  <a:pt x="55744" y="101145"/>
                </a:lnTo>
                <a:lnTo>
                  <a:pt x="57099" y="100738"/>
                </a:lnTo>
                <a:lnTo>
                  <a:pt x="58645" y="100539"/>
                </a:lnTo>
                <a:lnTo>
                  <a:pt x="61354" y="100539"/>
                </a:lnTo>
                <a:lnTo>
                  <a:pt x="62900" y="100738"/>
                </a:lnTo>
                <a:lnTo>
                  <a:pt x="64255" y="101145"/>
                </a:lnTo>
                <a:lnTo>
                  <a:pt x="65419" y="101751"/>
                </a:lnTo>
                <a:lnTo>
                  <a:pt x="93676" y="119186"/>
                </a:lnTo>
                <a:lnTo>
                  <a:pt x="94643" y="119593"/>
                </a:lnTo>
                <a:lnTo>
                  <a:pt x="95610" y="119991"/>
                </a:lnTo>
                <a:lnTo>
                  <a:pt x="96386" y="119792"/>
                </a:lnTo>
                <a:lnTo>
                  <a:pt x="97155" y="119593"/>
                </a:lnTo>
                <a:lnTo>
                  <a:pt x="97543" y="118979"/>
                </a:lnTo>
                <a:lnTo>
                  <a:pt x="97741" y="118174"/>
                </a:lnTo>
                <a:lnTo>
                  <a:pt x="97931" y="117360"/>
                </a:lnTo>
                <a:lnTo>
                  <a:pt x="97741" y="116141"/>
                </a:lnTo>
                <a:lnTo>
                  <a:pt x="90768" y="82497"/>
                </a:lnTo>
                <a:lnTo>
                  <a:pt x="90578" y="81078"/>
                </a:lnTo>
                <a:lnTo>
                  <a:pt x="90578" y="79659"/>
                </a:lnTo>
                <a:lnTo>
                  <a:pt x="90768" y="78240"/>
                </a:lnTo>
                <a:lnTo>
                  <a:pt x="91156" y="76821"/>
                </a:lnTo>
                <a:lnTo>
                  <a:pt x="91735" y="75402"/>
                </a:lnTo>
                <a:lnTo>
                  <a:pt x="92321" y="73983"/>
                </a:lnTo>
                <a:lnTo>
                  <a:pt x="93090" y="72771"/>
                </a:lnTo>
                <a:lnTo>
                  <a:pt x="94057" y="71759"/>
                </a:lnTo>
                <a:lnTo>
                  <a:pt x="118446" y="49053"/>
                </a:lnTo>
                <a:lnTo>
                  <a:pt x="119413" y="48041"/>
                </a:lnTo>
                <a:lnTo>
                  <a:pt x="119801" y="47236"/>
                </a:lnTo>
                <a:lnTo>
                  <a:pt x="119992" y="46423"/>
                </a:lnTo>
                <a:lnTo>
                  <a:pt x="119992" y="45817"/>
                </a:lnTo>
                <a:lnTo>
                  <a:pt x="119603" y="45004"/>
                </a:lnTo>
                <a:lnTo>
                  <a:pt x="119025" y="44597"/>
                </a:lnTo>
                <a:lnTo>
                  <a:pt x="118058" y="44190"/>
                </a:lnTo>
                <a:lnTo>
                  <a:pt x="116893" y="43991"/>
                </a:lnTo>
                <a:lnTo>
                  <a:pt x="84381" y="40547"/>
                </a:lnTo>
                <a:lnTo>
                  <a:pt x="83026" y="40340"/>
                </a:lnTo>
                <a:lnTo>
                  <a:pt x="81870" y="39734"/>
                </a:lnTo>
                <a:lnTo>
                  <a:pt x="80515" y="39128"/>
                </a:lnTo>
                <a:lnTo>
                  <a:pt x="79350" y="38315"/>
                </a:lnTo>
                <a:lnTo>
                  <a:pt x="78193" y="37302"/>
                </a:lnTo>
                <a:lnTo>
                  <a:pt x="77226" y="36290"/>
                </a:lnTo>
                <a:lnTo>
                  <a:pt x="76259" y="35070"/>
                </a:lnTo>
                <a:lnTo>
                  <a:pt x="75673" y="34058"/>
                </a:lnTo>
                <a:lnTo>
                  <a:pt x="62519" y="2439"/>
                </a:lnTo>
                <a:lnTo>
                  <a:pt x="61933" y="1427"/>
                </a:lnTo>
                <a:lnTo>
                  <a:pt x="61354" y="614"/>
                </a:lnTo>
                <a:lnTo>
                  <a:pt x="60578" y="207"/>
                </a:lnTo>
                <a:lnTo>
                  <a:pt x="60000" y="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1031425" y="1149725"/>
            <a:ext cx="5760299" cy="680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25000"/>
              <a:buFont typeface="Oswald"/>
              <a:buNone/>
            </a:pPr>
            <a:r>
              <a:rPr lang="en"/>
              <a:t>Let’s focus.</a:t>
            </a:r>
          </a:p>
        </p:txBody>
      </p:sp>
      <p:sp>
        <p:nvSpPr>
          <p:cNvPr id="243" name="Shape 243"/>
          <p:cNvSpPr txBox="1"/>
          <p:nvPr>
            <p:ph idx="2" type="body"/>
          </p:nvPr>
        </p:nvSpPr>
        <p:spPr>
          <a:xfrm>
            <a:off x="3995771" y="1860875"/>
            <a:ext cx="2795999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b="1" i="1" lang="en"/>
              <a:t>Hackathon 2.0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lang="en"/>
              <a:t>Use your maximized budget to host truly a truly premiere event!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1031425" y="1860875"/>
            <a:ext cx="2795999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4BB5D9"/>
              </a:buClr>
              <a:buSzPct val="25000"/>
              <a:buFont typeface="Roboto Condensed"/>
              <a:buNone/>
            </a:pPr>
            <a:r>
              <a:rPr b="1" i="1" lang="en"/>
              <a:t>Reinforcing Your Hackathon’s Foundation</a:t>
            </a:r>
          </a:p>
          <a:p>
            <a:pPr indent="0"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advantage of your resources and maximize your budget.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031425" y="4453375"/>
            <a:ext cx="4067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 sz="18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Remember: This is NOT Sponsorship 101!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